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</p:sldMasterIdLst>
  <p:notesMasterIdLst>
    <p:notesMasterId r:id="rId35"/>
  </p:notesMasterIdLst>
  <p:handoutMasterIdLst>
    <p:handoutMasterId r:id="rId36"/>
  </p:handoutMasterIdLst>
  <p:sldIdLst>
    <p:sldId id="258" r:id="rId5"/>
    <p:sldId id="401" r:id="rId6"/>
    <p:sldId id="407" r:id="rId7"/>
    <p:sldId id="368" r:id="rId8"/>
    <p:sldId id="367" r:id="rId9"/>
    <p:sldId id="409" r:id="rId10"/>
    <p:sldId id="399" r:id="rId11"/>
    <p:sldId id="406" r:id="rId12"/>
    <p:sldId id="410" r:id="rId13"/>
    <p:sldId id="408" r:id="rId14"/>
    <p:sldId id="354" r:id="rId15"/>
    <p:sldId id="361" r:id="rId16"/>
    <p:sldId id="386" r:id="rId17"/>
    <p:sldId id="385" r:id="rId18"/>
    <p:sldId id="383" r:id="rId19"/>
    <p:sldId id="387" r:id="rId20"/>
    <p:sldId id="389" r:id="rId21"/>
    <p:sldId id="374" r:id="rId22"/>
    <p:sldId id="391" r:id="rId23"/>
    <p:sldId id="392" r:id="rId24"/>
    <p:sldId id="378" r:id="rId25"/>
    <p:sldId id="376" r:id="rId26"/>
    <p:sldId id="397" r:id="rId27"/>
    <p:sldId id="393" r:id="rId28"/>
    <p:sldId id="405" r:id="rId29"/>
    <p:sldId id="412" r:id="rId30"/>
    <p:sldId id="413" r:id="rId31"/>
    <p:sldId id="414" r:id="rId32"/>
    <p:sldId id="415" r:id="rId33"/>
    <p:sldId id="411" r:id="rId34"/>
  </p:sldIdLst>
  <p:sldSz cx="9144000" cy="6858000" type="screen4x3"/>
  <p:notesSz cx="6797675" cy="987425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9933"/>
    <a:srgbClr val="FFCCFF"/>
    <a:srgbClr val="99FF99"/>
    <a:srgbClr val="FF656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89943" autoAdjust="0"/>
  </p:normalViewPr>
  <p:slideViewPr>
    <p:cSldViewPr>
      <p:cViewPr varScale="1">
        <p:scale>
          <a:sx n="68" d="100"/>
          <a:sy n="68" d="100"/>
        </p:scale>
        <p:origin x="-6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73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03" tIns="45952" rIns="91903" bIns="45952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pPr>
              <a:defRPr/>
            </a:pPr>
            <a:fld id="{17F42811-366E-4EB3-B986-7A96EE7B374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19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903" tIns="45952" rIns="91903" bIns="45952" rtlCol="0"/>
          <a:lstStyle>
            <a:lvl1pPr algn="l">
              <a:defRPr sz="13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903" tIns="45952" rIns="91903" bIns="45952" rtlCol="0"/>
          <a:lstStyle>
            <a:lvl1pPr algn="r">
              <a:defRPr sz="1300"/>
            </a:lvl1pPr>
          </a:lstStyle>
          <a:p>
            <a:pPr>
              <a:defRPr/>
            </a:pPr>
            <a:fld id="{E5380A9F-65F2-4FDB-B15D-2C24CD625B45}" type="datetimeFigureOut">
              <a:rPr lang="pl-PL"/>
              <a:pPr>
                <a:defRPr/>
              </a:pPr>
              <a:t>2013-05-22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03" tIns="45952" rIns="91903" bIns="45952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903" tIns="45952" rIns="91903" bIns="45952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903" tIns="45952" rIns="91903" bIns="45952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903" tIns="45952" rIns="91903" bIns="45952" rtlCol="0" anchor="b"/>
          <a:lstStyle>
            <a:lvl1pPr algn="r">
              <a:defRPr sz="1300"/>
            </a:lvl1pPr>
          </a:lstStyle>
          <a:p>
            <a:pPr>
              <a:defRPr/>
            </a:pPr>
            <a:fld id="{64B8F151-9BDF-4F1B-B3E7-4E1912938E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157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623B9C1-FD92-4D10-AD58-6C5B651BA4CD}" type="slidenum">
              <a:rPr lang="pl-PL" smtClean="0"/>
              <a:pPr eaLnBrk="1" hangingPunct="1"/>
              <a:t>1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348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D0A97A3-7FE4-488A-8EA3-C35BAE6E8118}" type="slidenum">
              <a:rPr lang="pl-PL" smtClean="0"/>
              <a:pPr eaLnBrk="1" hangingPunct="1"/>
              <a:t>15</a:t>
            </a:fld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3584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DD41F06-8E0D-4FEA-B730-40CB9A08DCAB}" type="slidenum">
              <a:rPr lang="pl-PL" smtClean="0"/>
              <a:pPr eaLnBrk="1" hangingPunct="1"/>
              <a:t>18</a:t>
            </a:fld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368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5A450A5-405A-45D4-86DD-C13C0BA068FE}" type="slidenum">
              <a:rPr lang="pl-PL" smtClean="0"/>
              <a:pPr eaLnBrk="1" hangingPunct="1"/>
              <a:t>22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3FC6-EE5E-41BC-837B-87E018153E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125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1FD08-4DA0-4AF0-98D0-ADB79027EC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370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704850"/>
            <a:ext cx="2057400" cy="56197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19800" cy="56197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E781-7E51-447E-B3E0-CB80F5363AE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0658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5EC28-347B-4D50-AF05-010709D1B64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231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AA192-436B-4D0A-BBA5-44B94E4E37B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7803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54BD9-FDBC-4983-9597-B485EE365F3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246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CF1AD-35B9-4ADD-8C1E-23CF7E9ECB5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644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AA77F-8B06-4BD8-B643-C1B5C665123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5555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7FF7C-5C7F-43D1-81E3-0474762BE0F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9402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33A5E-7A67-43CD-982F-8752B19FC52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176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8D7EE-217B-4304-A6B7-26E6C502098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35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B81A2-080D-419C-8EEF-CE2D4D105B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413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0A28D-801C-4D1A-A159-1CA56F0E8D3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21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AF95D-C755-4321-A97F-D5039CF236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1394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704850"/>
            <a:ext cx="2057400" cy="56197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19800" cy="56197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7BAF8-BE99-4407-9584-8D035566E6A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1274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A4AA-0A25-4420-A4E4-7844DEEAB76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8408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14264-69C2-4EC5-943C-F0149C52CC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884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AB6E0-7D11-4CD0-BD56-1C2B2BCF84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0128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1B42D-ADF0-49C4-9DDA-E3BD42EA54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0917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ED686-2B66-4F2C-9E9A-05972BDD8CC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5891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790F7-5030-4BD7-84F1-496363AE3F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7201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A05D8-46B8-4220-99B2-84FD18F90D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98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3A57F-957C-4116-8663-8D126502ED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727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3E575-7232-4915-B680-4042453E71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170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9B805-3947-4039-A58C-A1DA54B878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5452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EAA57-E88D-48E8-85F6-77AAB8FA63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4131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704850"/>
            <a:ext cx="2057400" cy="56197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19800" cy="56197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3F208-667F-4B26-9A17-BBF6C25C58C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043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E6B17-47D1-4766-A2D0-51F3B9208B7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04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7053-5C04-41B8-BA50-932280AD5F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867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4759-DB13-45F4-9148-D90AF8D4728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710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0CCE7-BADB-49F7-880C-56D93ADE4A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1568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C6164-B537-4FD5-AB8C-6210F71BC4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0285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39640-5B18-42DB-995B-AB54445CDE7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355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DB9EA-C300-4D71-8A97-1FEE1762F9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97533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74B15-999F-43C4-9E24-A69D3262A1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701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0F5A8-338B-4BD5-AB1A-61B83BD624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900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F0A78-7D01-4213-86A2-B29A5FA34C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4757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28BD6-EDDD-465D-ADE6-28BB78196F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1432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704850"/>
            <a:ext cx="2057400" cy="56197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19800" cy="56197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83E52-CC44-4C75-B307-C53E59D2D6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253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E080-F1B7-4E68-B151-E655BB50126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6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23EEE-062D-46EF-AC2F-8CC8FFAE4E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317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1C66-3AED-4D12-BAA6-F5F46C7A24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74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F14F2-0DE0-411F-AC81-69526CADBC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5589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CA1A8-FFC6-4FD7-B682-514BD73723F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879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  <a:cs typeface="+mn-cs"/>
            </a:endParaRPr>
          </a:p>
        </p:txBody>
      </p:sp>
      <p:grpSp>
        <p:nvGrpSpPr>
          <p:cNvPr id="1028" name="Grup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latin typeface="+mn-lt"/>
                <a:cs typeface="+mn-cs"/>
              </a:endParaRPr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latin typeface="+mn-lt"/>
                <a:cs typeface="+mn-cs"/>
              </a:endParaRPr>
            </a:p>
          </p:txBody>
        </p:sp>
      </p:grpSp>
      <p:sp>
        <p:nvSpPr>
          <p:cNvPr id="1029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30" name="Symbol zastępczy tekstu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2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" name="Symbol zastępczy stopki 18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6" name="Symbol zastępczy numeru slajdu 26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12E0EA-D4BC-4B2B-B546-8B80A93695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>
          <a:solidFill>
            <a:schemeClr val="tx1"/>
          </a:solidFill>
          <a:latin typeface="+mn-lt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>
          <a:solidFill>
            <a:schemeClr val="tx1"/>
          </a:solidFill>
          <a:latin typeface="+mn-lt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5pPr>
      <a:lvl6pPr marL="19192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6pPr>
      <a:lvl7pPr marL="23764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7pPr>
      <a:lvl8pPr marL="28336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8pPr>
      <a:lvl9pPr marL="32908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2052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2053" name="Symbol zastępczy tekstu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6B0F39-7020-46E7-A0F7-B9A11EFECC9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grpSp>
        <p:nvGrpSpPr>
          <p:cNvPr id="2057" name="Grup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latin typeface="+mn-lt"/>
                <a:cs typeface="+mn-cs"/>
              </a:endParaRPr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>
          <a:solidFill>
            <a:schemeClr val="tx1"/>
          </a:solidFill>
          <a:latin typeface="+mn-lt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>
          <a:solidFill>
            <a:schemeClr val="tx1"/>
          </a:solidFill>
          <a:latin typeface="+mn-lt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5pPr>
      <a:lvl6pPr marL="19192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6pPr>
      <a:lvl7pPr marL="23764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7pPr>
      <a:lvl8pPr marL="28336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8pPr>
      <a:lvl9pPr marL="32908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  <a:cs typeface="+mn-cs"/>
            </a:endParaRPr>
          </a:p>
        </p:txBody>
      </p:sp>
      <p:grpSp>
        <p:nvGrpSpPr>
          <p:cNvPr id="3076" name="Grup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latin typeface="+mn-lt"/>
                <a:cs typeface="+mn-cs"/>
              </a:endParaRPr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>
                <a:latin typeface="+mn-lt"/>
                <a:cs typeface="+mn-cs"/>
              </a:endParaRPr>
            </a:p>
          </p:txBody>
        </p:sp>
      </p:grpSp>
      <p:sp>
        <p:nvSpPr>
          <p:cNvPr id="3077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3078" name="Symbol zastępczy tekstu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624AF4-1589-42B6-82C2-C9DD49D6382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>
          <a:solidFill>
            <a:schemeClr val="tx1"/>
          </a:solidFill>
          <a:latin typeface="+mn-lt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>
          <a:solidFill>
            <a:schemeClr val="tx1"/>
          </a:solidFill>
          <a:latin typeface="+mn-lt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5pPr>
      <a:lvl6pPr marL="19192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6pPr>
      <a:lvl7pPr marL="23764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7pPr>
      <a:lvl8pPr marL="28336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8pPr>
      <a:lvl9pPr marL="32908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e ściętym i zaokrąglonym rogiem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5" name="Trójkąt prostokątny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  <a:cs typeface="+mn-cs"/>
            </a:endParaRPr>
          </a:p>
        </p:txBody>
      </p:sp>
      <p:sp>
        <p:nvSpPr>
          <p:cNvPr id="4102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4103" name="Symbol zastępczy tekstu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9" name="Symbol zastępczy daty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" name="Symbol zastępczy stopki 5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1" name="Symbol zastępczy numeru slajdu 6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68FA95-42DF-409E-83E2-0C541381DA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>
          <a:solidFill>
            <a:schemeClr val="tx1"/>
          </a:solidFill>
          <a:latin typeface="+mn-lt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>
          <a:solidFill>
            <a:schemeClr val="tx1"/>
          </a:solidFill>
          <a:latin typeface="+mn-lt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5pPr>
      <a:lvl6pPr marL="19192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6pPr>
      <a:lvl7pPr marL="23764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7pPr>
      <a:lvl8pPr marL="28336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8pPr>
      <a:lvl9pPr marL="32908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ymbol zastępczy zawartości 7" descr="stopka ryby kolor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5024438"/>
            <a:ext cx="8229600" cy="1839912"/>
          </a:xfrm>
        </p:spPr>
      </p:pic>
      <p:pic>
        <p:nvPicPr>
          <p:cNvPr id="10" name="Obraz 9" descr="logo_rybacy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2818"/>
            <a:ext cx="2736304" cy="145705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rnd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Prostokąt 1"/>
          <p:cNvSpPr/>
          <p:nvPr/>
        </p:nvSpPr>
        <p:spPr>
          <a:xfrm>
            <a:off x="899592" y="2060848"/>
            <a:ext cx="7488832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  <a:ea typeface="SimHei" pitchFamily="49" charset="-122"/>
                <a:cs typeface="Tahoma" pitchFamily="34" charset="0"/>
              </a:rPr>
              <a:t>KONFERENCJA </a:t>
            </a:r>
            <a:br>
              <a:rPr lang="pl-PL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  <a:ea typeface="SimHei" pitchFamily="49" charset="-122"/>
                <a:cs typeface="Tahoma" pitchFamily="34" charset="0"/>
              </a:rPr>
            </a:br>
            <a:r>
              <a:rPr lang="pl-PL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  <a:ea typeface="SimHei" pitchFamily="49" charset="-122"/>
                <a:cs typeface="Tahoma" pitchFamily="34" charset="0"/>
              </a:rPr>
              <a:t>1 LIPCA 2013</a:t>
            </a:r>
            <a:br>
              <a:rPr lang="pl-PL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  <a:ea typeface="SimHei" pitchFamily="49" charset="-122"/>
                <a:cs typeface="Tahoma" pitchFamily="34" charset="0"/>
              </a:rPr>
            </a:br>
            <a:r>
              <a:rPr lang="pl-PL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  <a:ea typeface="SimHei" pitchFamily="49" charset="-122"/>
                <a:cs typeface="Tahoma" pitchFamily="34" charset="0"/>
              </a:rPr>
              <a:t>PAŁAC  MIERZĘCIN</a:t>
            </a:r>
            <a:endParaRPr lang="pl-PL" sz="5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750" y="2060575"/>
            <a:ext cx="8229600" cy="3960813"/>
          </a:xfrm>
        </p:spPr>
        <p:txBody>
          <a:bodyPr/>
          <a:lstStyle/>
          <a:p>
            <a:pPr marL="0" indent="0" algn="just">
              <a:buFont typeface="Wingdings 2" pitchFamily="18" charset="2"/>
              <a:buNone/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wyjazd studyjny do LGR „Żabi Kraj”</a:t>
            </a:r>
          </a:p>
          <a:p>
            <a:pPr algn="just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organizacja warsztatów tematycznych z udziałem LGD „Mazurskie Morze”</a:t>
            </a:r>
          </a:p>
          <a:p>
            <a:pPr algn="just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wspólny folder promocyjny –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Atlas kulinarny „Rybne </a:t>
            </a:r>
            <a:r>
              <a:rPr lang="pl-PL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Regionalia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marL="0" indent="0" algn="just">
              <a:buFont typeface="Wingdings 2" pitchFamily="18" charset="2"/>
              <a:buNone/>
              <a:defRPr/>
            </a:pP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Dzisiejsza konferencja jest podsumowaniem wspólnego projektu współpracy.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07504" y="764704"/>
            <a:ext cx="8856984" cy="113877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3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Zadania zrealizowane w ramach projektu </a:t>
            </a:r>
            <a:br>
              <a:rPr lang="pl-PL" sz="3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</a:br>
            <a:r>
              <a:rPr lang="pl-PL" sz="3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„Kuchnia regionalna”:</a:t>
            </a:r>
            <a:endParaRPr lang="pl-PL" sz="3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1520" y="2636912"/>
            <a:ext cx="4038600" cy="2808312"/>
          </a:xfrm>
        </p:spPr>
        <p:txBody>
          <a:bodyPr/>
          <a:lstStyle/>
          <a:p>
            <a:pPr marL="0" indent="0" algn="just">
              <a:buFont typeface="Wingdings 2" pitchFamily="18" charset="2"/>
              <a:buNone/>
              <a:defRPr/>
            </a:pPr>
            <a:endParaRPr lang="pl-PL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ramach realizacji projektu 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„Kuchnia regionalna- sekrety przetwórstwa produktów rybnych” w dniach 27 -29.07.2012 r. </a:t>
            </a:r>
            <a:b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,odbył się wyjazd studyjny przedstawicieli LGR „Pojezierze Dobiegniewskie” do LGR „Żabi Kraj”. </a:t>
            </a:r>
            <a:endParaRPr lang="pl-PL" sz="2400" dirty="0" smtClean="0"/>
          </a:p>
          <a:p>
            <a:pPr marL="0" indent="0" algn="just">
              <a:buFont typeface="Wingdings 2" pitchFamily="18" charset="2"/>
              <a:buNone/>
              <a:defRPr/>
            </a:pPr>
            <a:endParaRPr lang="pl-PL" sz="2090" dirty="0"/>
          </a:p>
        </p:txBody>
      </p:sp>
      <p:sp>
        <p:nvSpPr>
          <p:cNvPr id="2" name="Prostokąt 1"/>
          <p:cNvSpPr/>
          <p:nvPr/>
        </p:nvSpPr>
        <p:spPr>
          <a:xfrm>
            <a:off x="-108520" y="617493"/>
            <a:ext cx="7726556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4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Wyjazd studyjny do LGR „Żabi Kraj”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36912"/>
            <a:ext cx="4392488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5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8913"/>
            <a:ext cx="1800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3284538"/>
            <a:ext cx="3959225" cy="26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387" name="Symbol zastępczy tekstu 9"/>
          <p:cNvSpPr>
            <a:spLocks noGrp="1"/>
          </p:cNvSpPr>
          <p:nvPr>
            <p:ph type="body" sz="half" idx="2"/>
          </p:nvPr>
        </p:nvSpPr>
        <p:spPr>
          <a:xfrm>
            <a:off x="107504" y="1196752"/>
            <a:ext cx="4030291" cy="1728192"/>
          </a:xfrm>
        </p:spPr>
        <p:txBody>
          <a:bodyPr/>
          <a:lstStyle/>
          <a:p>
            <a:pPr>
              <a:defRPr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Celem wyjazdu do LGR „ Żabi Kraj ”  była wymiana doświadczeń w zakresie funkcjonowania LGR, jak i w tematach rybackich oraz zapoznanie się                         z lokalnymi   przetworami rybnymi.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602157" y="3933056"/>
            <a:ext cx="4067175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cs typeface="+mn-cs"/>
              </a:rPr>
              <a:t>W trakcie wizyty przedstawiciele LGR „Pojezierze Dobiegniewskie" uczestniczyli  w spotkaniu </a:t>
            </a:r>
            <a:b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cs typeface="+mn-cs"/>
              </a:rPr>
            </a:br>
            <a: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cs typeface="+mn-cs"/>
              </a:rPr>
              <a:t>z dr Mirosławem Kuczyńskim – dyrektorem Zakładu Doświadczalnego Gospodarki Stawowej w Polskiej Akademii Nauk w Gołyszu</a:t>
            </a:r>
            <a:r>
              <a:rPr lang="pl-PL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cs typeface="+mn-cs"/>
              </a:rPr>
              <a:t>. Podczas spotkania poruszono zagadnienie związane              z rybactwem śródlądowym.</a:t>
            </a:r>
            <a:endParaRPr lang="pl-PL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  <a:cs typeface="+mn-cs"/>
            </a:endParaRPr>
          </a:p>
        </p:txBody>
      </p:sp>
      <p:pic>
        <p:nvPicPr>
          <p:cNvPr id="163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11638" y="1052513"/>
            <a:ext cx="4040187" cy="26939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5288" y="908050"/>
            <a:ext cx="4038600" cy="2449513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Kolejnym</a:t>
            </a:r>
            <a:r>
              <a:rPr lang="pl-PL" sz="1800" b="1" kern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punktem wyjazdu do LGR „Żabi Kraj” było zwiedzanie Zapory przy Zbiorniku Goczałkowickim oraz Stacji Uzdatniania Wód .</a:t>
            </a:r>
          </a:p>
          <a:p>
            <a:pPr marL="0" indent="0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Podczas zwiedzania skupiono uwagę na omówieniu tematyki związanej z rybactwem  jeziornym.</a:t>
            </a:r>
            <a:endPara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9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412875"/>
            <a:ext cx="4319588" cy="33115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3860800"/>
            <a:ext cx="4356100" cy="276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8313" y="893763"/>
            <a:ext cx="4038600" cy="541655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endParaRPr lang="pl-PL" smtClean="0"/>
          </a:p>
          <a:p>
            <a:pPr marL="0" indent="0">
              <a:buFont typeface="Wingdings 2" pitchFamily="18" charset="2"/>
              <a:buNone/>
            </a:pPr>
            <a:endParaRPr lang="pl-PL" smtClean="0"/>
          </a:p>
          <a:p>
            <a:pPr marL="0" indent="0">
              <a:buFont typeface="Wingdings 2" pitchFamily="18" charset="2"/>
              <a:buNone/>
            </a:pPr>
            <a:endParaRPr lang="pl-PL" smtClean="0"/>
          </a:p>
          <a:p>
            <a:pPr marL="0" indent="0">
              <a:buFont typeface="Wingdings 2" pitchFamily="18" charset="2"/>
              <a:buNone/>
            </a:pPr>
            <a:endParaRPr lang="pl-PL" smtClean="0"/>
          </a:p>
          <a:p>
            <a:pPr marL="0" indent="0">
              <a:buFont typeface="Wingdings 2" pitchFamily="18" charset="2"/>
              <a:buNone/>
            </a:pPr>
            <a:endParaRPr lang="pl-PL" smtClean="0"/>
          </a:p>
          <a:p>
            <a:pPr marL="0" indent="0">
              <a:buFont typeface="Wingdings 2" pitchFamily="18" charset="2"/>
              <a:buNone/>
            </a:pPr>
            <a:endParaRPr lang="pl-PL" smtClean="0"/>
          </a:p>
          <a:p>
            <a:pPr marL="0" indent="0">
              <a:buFont typeface="Wingdings 2" pitchFamily="18" charset="2"/>
              <a:buNone/>
            </a:pPr>
            <a:endParaRPr lang="pl-PL" smtClean="0"/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9713"/>
            <a:ext cx="4035425" cy="268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3789363"/>
            <a:ext cx="3887788" cy="273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349500"/>
            <a:ext cx="4103688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3789363"/>
            <a:ext cx="45561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Symbol zastępczy zawartości 1"/>
          <p:cNvSpPr>
            <a:spLocks noGrp="1"/>
          </p:cNvSpPr>
          <p:nvPr>
            <p:ph sz="half" idx="1"/>
          </p:nvPr>
        </p:nvSpPr>
        <p:spPr>
          <a:xfrm>
            <a:off x="250825" y="981075"/>
            <a:ext cx="4038600" cy="2160588"/>
          </a:xfrm>
        </p:spPr>
        <p:txBody>
          <a:bodyPr/>
          <a:lstStyle/>
          <a:p>
            <a:pPr marL="0" indent="0" algn="just">
              <a:buFont typeface="Wingdings 2" pitchFamily="18" charset="2"/>
              <a:buNone/>
              <a:defRPr/>
            </a:pPr>
            <a:endParaRPr lang="pl-PL" sz="1600" dirty="0" smtClean="0"/>
          </a:p>
          <a:p>
            <a:pPr marL="0" indent="0">
              <a:buFont typeface="Wingdings 2" pitchFamily="18" charset="2"/>
              <a:buNone/>
              <a:defRPr/>
            </a:pP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Przedstawiciele LGR mogli ponadto zwiedzić Zakład Doświadczalny Gospodarki Stawowej oraz pozyskać informacje dotyczące historii                              i funkcjonowania Zakładu Ichtiobiologii i Gospodarki Rybackiej. </a:t>
            </a:r>
          </a:p>
        </p:txBody>
      </p:sp>
      <p:pic>
        <p:nvPicPr>
          <p:cNvPr id="18437" name="Symbol zastępczy zawartości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27538" y="765175"/>
            <a:ext cx="4176712" cy="278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13100"/>
            <a:ext cx="3960813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1520" y="748383"/>
            <a:ext cx="4460875" cy="30257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niepowtarzalną atmosferę minionych lat  przeniosła przedstawicieli LGR  wizyta w Izbie Regionalnej Wsi Cieszyńskiej, gdzie podziwiano: </a:t>
            </a:r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rekonstrukcję wystroju dawnych izb mieszkalnych,</a:t>
            </a:r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kolekcję obrazów świętych, </a:t>
            </a:r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kolekcję dokumentów szkolnych          z czasów zaboru austriackiego.</a:t>
            </a:r>
          </a:p>
          <a:p>
            <a:pPr>
              <a:defRPr/>
            </a:pPr>
            <a:endParaRPr lang="pl-P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7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3438" y="908050"/>
            <a:ext cx="4038600" cy="26924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Symbol zastępczy zawartości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0113" y="3933825"/>
            <a:ext cx="4038600" cy="26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825" y="3779838"/>
            <a:ext cx="3887788" cy="259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8313" y="1700213"/>
            <a:ext cx="4048125" cy="2449512"/>
          </a:xfrm>
        </p:spPr>
        <p:txBody>
          <a:bodyPr/>
          <a:lstStyle/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ramach projektu „Kuchnia Regionalna” LGR „Pojezierze Dobiegniewskie” zorganizowała warsztaty kulinarne, na które zostali zaproszeni przedstawiciele LGR „.Mazurskie Morze”.</a:t>
            </a:r>
          </a:p>
        </p:txBody>
      </p:sp>
      <p:sp>
        <p:nvSpPr>
          <p:cNvPr id="2" name="Prostokąt 1"/>
          <p:cNvSpPr/>
          <p:nvPr/>
        </p:nvSpPr>
        <p:spPr>
          <a:xfrm>
            <a:off x="950432" y="476672"/>
            <a:ext cx="669914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Warsztaty kulinarne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87900" y="1400175"/>
            <a:ext cx="4041775" cy="26939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4125913"/>
            <a:ext cx="3706813" cy="247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0" y="4267200"/>
            <a:ext cx="4032250" cy="230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zawartości 3"/>
          <p:cNvSpPr>
            <a:spLocks noGrp="1"/>
          </p:cNvSpPr>
          <p:nvPr>
            <p:ph sz="half" idx="2"/>
          </p:nvPr>
        </p:nvSpPr>
        <p:spPr>
          <a:xfrm>
            <a:off x="395288" y="908050"/>
            <a:ext cx="7773987" cy="792163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Główny punkt  warsztatów, stanowiły </a:t>
            </a:r>
            <a:r>
              <a:rPr lang="pl-PL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pokazy kulinarne w wykonaniu każdej z </a:t>
            </a: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 LGR.</a:t>
            </a:r>
          </a:p>
          <a:p>
            <a:pPr marL="0" indent="0" algn="ctr">
              <a:buFont typeface="Wingdings 2" pitchFamily="18" charset="2"/>
              <a:buNone/>
              <a:defRPr/>
            </a:pPr>
            <a:endParaRPr lang="pl-PL" sz="4000" dirty="0"/>
          </a:p>
          <a:p>
            <a:pPr marL="0" indent="0" algn="ctr">
              <a:buFont typeface="Wingdings 2" pitchFamily="18" charset="2"/>
              <a:buNone/>
              <a:defRPr/>
            </a:pPr>
            <a:endParaRPr lang="pl-PL" dirty="0" smtClean="0"/>
          </a:p>
          <a:p>
            <a:pPr marL="0" indent="0" algn="ctr">
              <a:buFont typeface="Wingdings 2" pitchFamily="18" charset="2"/>
              <a:buNone/>
              <a:defRPr/>
            </a:pPr>
            <a:endParaRPr lang="pl-PL" dirty="0"/>
          </a:p>
          <a:p>
            <a:pPr marL="0" indent="0" algn="ctr">
              <a:buFont typeface="Wingdings 2" pitchFamily="18" charset="2"/>
              <a:buNone/>
              <a:defRPr/>
            </a:pPr>
            <a:endParaRPr lang="pl-PL" dirty="0" smtClean="0"/>
          </a:p>
          <a:p>
            <a:pPr marL="0" indent="0" algn="ctr">
              <a:buFont typeface="Wingdings 2" pitchFamily="18" charset="2"/>
              <a:buNone/>
              <a:defRPr/>
            </a:pPr>
            <a:endParaRPr lang="pl-PL" dirty="0"/>
          </a:p>
          <a:p>
            <a:pPr marL="0" indent="0" algn="ctr">
              <a:buFont typeface="Wingdings 2" pitchFamily="18" charset="2"/>
              <a:buNone/>
              <a:defRPr/>
            </a:pPr>
            <a:endParaRPr lang="pl-PL" dirty="0" smtClean="0"/>
          </a:p>
          <a:p>
            <a:pPr marL="0" indent="0" algn="ctr">
              <a:buFont typeface="Wingdings 2" pitchFamily="18" charset="2"/>
              <a:buNone/>
              <a:defRPr/>
            </a:pPr>
            <a:endParaRPr lang="pl-PL" dirty="0"/>
          </a:p>
          <a:p>
            <a:pPr marL="0" indent="0" algn="ctr">
              <a:buFont typeface="Wingdings 2" pitchFamily="18" charset="2"/>
              <a:buNone/>
              <a:defRPr/>
            </a:pPr>
            <a:endParaRPr lang="pl-PL" dirty="0" smtClean="0"/>
          </a:p>
          <a:p>
            <a:pPr marL="0" indent="0" algn="ctr">
              <a:buFont typeface="Wingdings 2" pitchFamily="18" charset="2"/>
              <a:buNone/>
              <a:defRPr/>
            </a:pPr>
            <a:endParaRPr lang="pl-PL" dirty="0"/>
          </a:p>
          <a:p>
            <a:pPr marL="0" indent="0" algn="ctr">
              <a:buFont typeface="Wingdings 2" pitchFamily="18" charset="2"/>
              <a:buNone/>
              <a:defRPr/>
            </a:pPr>
            <a:endParaRPr lang="pl-PL" sz="2200" dirty="0" smtClean="0"/>
          </a:p>
          <a:p>
            <a:pPr algn="ctr">
              <a:defRPr/>
            </a:pPr>
            <a:endParaRPr lang="pl-PL" sz="2200" dirty="0" smtClean="0"/>
          </a:p>
          <a:p>
            <a:pPr algn="ctr">
              <a:defRPr/>
            </a:pPr>
            <a:endParaRPr lang="pl-PL" sz="2200" dirty="0" smtClean="0"/>
          </a:p>
          <a:p>
            <a:pPr algn="ctr">
              <a:defRPr/>
            </a:pPr>
            <a:endParaRPr lang="pl-PL" sz="2200" dirty="0" smtClean="0"/>
          </a:p>
          <a:p>
            <a:pPr algn="ctr">
              <a:defRPr/>
            </a:pPr>
            <a:endParaRPr lang="pl-PL" sz="2200" dirty="0" smtClean="0"/>
          </a:p>
          <a:p>
            <a:pPr algn="ctr">
              <a:defRPr/>
            </a:pPr>
            <a:endParaRPr lang="pl-PL" sz="2200" dirty="0" smtClean="0"/>
          </a:p>
          <a:p>
            <a:pPr algn="ctr">
              <a:defRPr/>
            </a:pPr>
            <a:endParaRPr lang="pl-PL" sz="2200" dirty="0" smtClean="0"/>
          </a:p>
          <a:p>
            <a:pPr algn="ctr">
              <a:defRPr/>
            </a:pPr>
            <a:endParaRPr lang="pl-PL" sz="2200" dirty="0" smtClean="0"/>
          </a:p>
          <a:p>
            <a:pPr algn="ctr">
              <a:defRPr/>
            </a:pPr>
            <a:endParaRPr lang="pl-PL" sz="2200" dirty="0" smtClean="0"/>
          </a:p>
          <a:p>
            <a:pPr algn="ctr">
              <a:defRPr/>
            </a:pPr>
            <a:endParaRPr lang="pl-PL" sz="2200" dirty="0" smtClean="0"/>
          </a:p>
          <a:p>
            <a:pPr algn="ctr">
              <a:defRPr/>
            </a:pPr>
            <a:endParaRPr lang="pl-PL" sz="2200" dirty="0" smtClean="0"/>
          </a:p>
          <a:p>
            <a:pPr algn="ctr">
              <a:defRPr/>
            </a:pPr>
            <a:endParaRPr lang="pl-PL" sz="2200" dirty="0" smtClean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0550"/>
            <a:ext cx="4248150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l="5638"/>
          <a:stretch/>
        </p:blipFill>
        <p:spPr>
          <a:xfrm>
            <a:off x="1331913" y="4524375"/>
            <a:ext cx="3533775" cy="207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/>
          <a:srcRect l="6975"/>
          <a:stretch/>
        </p:blipFill>
        <p:spPr>
          <a:xfrm>
            <a:off x="4356100" y="1557338"/>
            <a:ext cx="4354513" cy="259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00" y="4221163"/>
            <a:ext cx="4032250" cy="253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zawartości 3"/>
          <p:cNvSpPr>
            <a:spLocks noGrp="1"/>
          </p:cNvSpPr>
          <p:nvPr>
            <p:ph sz="half" idx="2"/>
          </p:nvPr>
        </p:nvSpPr>
        <p:spPr>
          <a:xfrm>
            <a:off x="395288" y="908050"/>
            <a:ext cx="4040187" cy="3025775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LGD „Mazurskie Morze” zaprezentowała lokalne przysmaki z ryb w wykonaniu pani Marianny Kos, która wraz ze swoją grupą kucharzy przygotowała  m.in. sandacza w sosie śmietanowo - cebulowym, chipsy rybne, placki ziemniaczane z mięsem mielonym z ryb w sosie chrzanowym, zupę rybną oraz kotlety rybne.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t="19497" b="21152"/>
          <a:stretch/>
        </p:blipFill>
        <p:spPr>
          <a:xfrm>
            <a:off x="5292725" y="3789363"/>
            <a:ext cx="3743325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3933825"/>
            <a:ext cx="3924300" cy="261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00" y="1125538"/>
            <a:ext cx="3751263" cy="247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59038" y="764704"/>
            <a:ext cx="8280921" cy="553997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Food tourism </a:t>
            </a:r>
          </a:p>
          <a:p>
            <a:pPr algn="ctr">
              <a:defRPr/>
            </a:pPr>
            <a:r>
              <a:rPr lang="pl-PL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– </a:t>
            </a:r>
          </a:p>
          <a:p>
            <a:pPr algn="ctr">
              <a:defRPr/>
            </a:pPr>
            <a:r>
              <a:rPr lang="pl-PL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rola tradycyjnych produktów lokalnych          w budowaniu świadomości marki regionów turystycznych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5288" y="1281113"/>
            <a:ext cx="4038600" cy="1511300"/>
          </a:xfrm>
        </p:spPr>
        <p:txBody>
          <a:bodyPr/>
          <a:lstStyle/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kolei nasza  LGR zaprezentowała pokaz kuchni molekularnej              w wykonaniu kucharza Łukasza Konika i jego asystenta. 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3800" y="3644900"/>
            <a:ext cx="4038600" cy="26924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6613"/>
            <a:ext cx="403225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3429000"/>
            <a:ext cx="3856038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259263" cy="1800225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Każdy mógł spróbować lodów pomidorowych zrobionych przy pomocy ciekłego azotu, ryby wędzonej w dość niekonwencjonalny sposób,  a także innych równie smacznych potraw.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3357563"/>
            <a:ext cx="4103687" cy="273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463" y="4210050"/>
            <a:ext cx="3563937" cy="234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338" y="1230313"/>
            <a:ext cx="4176712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0700" y="981075"/>
            <a:ext cx="4040188" cy="295275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Podczas warsztatów uczestnicy zostali podzieleni na kilkuosobowe grupy, które otrzymały niezbędne atrybuty kuchenne: kuchenki, łopatki, garnki, noże…, przepis                   i pod okiem szefa kuchni musiały  w jak najkrótszym czasie przygotować wykwintną potrawę           z ryby – „dobiegniewskiego sandacza”. </a:t>
            </a:r>
          </a:p>
          <a:p>
            <a:pPr>
              <a:defRPr/>
            </a:pPr>
            <a:endParaRPr lang="pl-PL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63" y="981075"/>
            <a:ext cx="3997325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88" y="4105275"/>
            <a:ext cx="3779837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863" y="3789363"/>
            <a:ext cx="4040187" cy="259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 rotWithShape="1">
          <a:blip r:embed="rId2"/>
          <a:srcRect r="1059"/>
          <a:stretch/>
        </p:blipFill>
        <p:spPr bwMode="auto">
          <a:xfrm>
            <a:off x="1089027" y="1700808"/>
            <a:ext cx="7267575" cy="4895850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88629" y="692696"/>
            <a:ext cx="846250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Wspólny Atlas Kulinarny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ymbol zastępczy zawartości 2"/>
          <p:cNvSpPr>
            <a:spLocks noGrp="1"/>
          </p:cNvSpPr>
          <p:nvPr>
            <p:ph idx="1"/>
          </p:nvPr>
        </p:nvSpPr>
        <p:spPr>
          <a:xfrm>
            <a:off x="203200" y="1470025"/>
            <a:ext cx="8785225" cy="3311525"/>
          </a:xfrm>
        </p:spPr>
        <p:txBody>
          <a:bodyPr/>
          <a:lstStyle/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dirty="0" smtClean="0">
                <a:latin typeface="Palatino Linotype" pitchFamily="18" charset="0"/>
              </a:rPr>
              <a:t>	</a:t>
            </a:r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LGR „Pojezierze Dobiegniewskie wspólnie z udziałem LGD „Mazurskie Morze” opublikowało Atlas Kulinarny „Rybne </a:t>
            </a:r>
            <a:r>
              <a:rPr lang="pl-PL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pl-PL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egionalia</a:t>
            </a: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</a:t>
            </a:r>
          </a:p>
          <a:p>
            <a:pPr marL="0" indent="0" algn="just">
              <a:buFont typeface="Wingdings 2" pitchFamily="18" charset="2"/>
              <a:buNone/>
              <a:defRPr/>
            </a:pPr>
            <a:endParaRPr lang="pl-PL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Pomimo tego, że obszary działania naszych Stowarzyszeń znajdują się </a:t>
            </a:r>
            <a:b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przeciwnych krańcach Polski, staraliśmy się  skupiać na tym co nas łączy, </a:t>
            </a:r>
            <a:b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niż zastanawiać nad tym co dzieli:</a:t>
            </a:r>
          </a:p>
          <a:p>
            <a:pPr marL="0" indent="0" algn="just">
              <a:buFont typeface="Wingdings 2" pitchFamily="18" charset="2"/>
              <a:buNone/>
              <a:defRPr/>
            </a:pPr>
            <a:endPara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pl-PL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Przyroda, lasy, jeziora – a w jeziorach RYBY!</a:t>
            </a:r>
          </a:p>
          <a:p>
            <a:pPr marL="0" indent="0" algn="just">
              <a:buFont typeface="Wingdings 2" pitchFamily="18" charset="2"/>
              <a:buNone/>
              <a:defRPr/>
            </a:pPr>
            <a:endParaRPr lang="pl-PL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5374" y="836712"/>
            <a:ext cx="9121408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Atlas Kulinarny „Rybne </a:t>
            </a:r>
            <a:r>
              <a:rPr lang="pl-PL" sz="400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Regionalia</a:t>
            </a:r>
            <a:r>
              <a:rPr lang="pl-PL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”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52975"/>
            <a:ext cx="1552575" cy="120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81550"/>
            <a:ext cx="1552575" cy="115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6" b="5003"/>
          <a:stretch>
            <a:fillRect/>
          </a:stretch>
        </p:blipFill>
        <p:spPr bwMode="auto">
          <a:xfrm>
            <a:off x="2879725" y="5546725"/>
            <a:ext cx="1511300" cy="12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481638"/>
            <a:ext cx="1511300" cy="129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Symbol zastępczy zawartości 2"/>
          <p:cNvSpPr>
            <a:spLocks noGrp="1"/>
          </p:cNvSpPr>
          <p:nvPr>
            <p:ph idx="1"/>
          </p:nvPr>
        </p:nvSpPr>
        <p:spPr>
          <a:xfrm>
            <a:off x="468313" y="765175"/>
            <a:ext cx="8229600" cy="1725613"/>
          </a:xfrm>
        </p:spPr>
        <p:txBody>
          <a:bodyPr/>
          <a:lstStyle/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pozwolił na wzajemne poznanie kultur i tradycji naszych regionów, posmakowanie </a:t>
            </a:r>
            <a:r>
              <a:rPr lang="pl-PL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potraw, które </a:t>
            </a:r>
            <a:r>
              <a:rPr lang="pl-PL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były wykonywane według receptur przekazywanych z pokolenia na pokolenie, jak również kuchenne eksperymenty. Takie kulinarne spotkanie wschodu i zachodu Polski okazało się niezwykle inspirującym doznaniem, którego podsumowaniem jest niniejsza książka.</a:t>
            </a:r>
          </a:p>
          <a:p>
            <a:pPr>
              <a:defRPr/>
            </a:pPr>
            <a:endParaRPr lang="pl-PL" dirty="0" smtClean="0"/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r="4732"/>
          <a:stretch>
            <a:fillRect/>
          </a:stretch>
        </p:blipFill>
        <p:spPr bwMode="auto">
          <a:xfrm>
            <a:off x="684213" y="2792413"/>
            <a:ext cx="1768475" cy="176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095875"/>
            <a:ext cx="1781175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883150"/>
            <a:ext cx="178117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2565400"/>
            <a:ext cx="1628775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05263"/>
            <a:ext cx="1871662" cy="167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06850"/>
            <a:ext cx="178117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1009" y="1916832"/>
            <a:ext cx="8712968" cy="2448272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Specyfika zrealizowanych zadań  pozwoliła dostrzec korelacje występujące pomiędzy tradycją, potrawami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kulinarnymi,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turystką, promocją danego regionu. Analiza wykazała, iż jednym z czynników determinujących wybór danej oferty turystycznej jest  serwowane w danym regionie jedzenie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Prostokąt 3"/>
          <p:cNvSpPr/>
          <p:nvPr/>
        </p:nvSpPr>
        <p:spPr>
          <a:xfrm>
            <a:off x="395536" y="973165"/>
            <a:ext cx="85651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 osiągnęliśmy dzięki współpracy ?</a:t>
            </a:r>
            <a:endParaRPr lang="pl-PL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653136"/>
            <a:ext cx="2448272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74090"/>
            <a:ext cx="2304256" cy="1908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157192"/>
            <a:ext cx="2466020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024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3429000"/>
            <a:ext cx="8219256" cy="2861989"/>
          </a:xfrm>
        </p:spPr>
        <p:txBody>
          <a:bodyPr/>
          <a:lstStyle/>
          <a:p>
            <a:pPr marL="0" lvl="0" indent="0" algn="just">
              <a:buNone/>
            </a:pPr>
            <a: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Czynnik ten może stanowić podstawowy lub drugorzędny cel podróży potencjalnych turystów, bowiem kuchnie lokalne, tradycyjne potrawy stanowią niematerialny wyraz dziedzictwa poszczególnych regionów, a dzięki spożywaniu posiłków turyści mają okazję ich dosłownie  zasmakować.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17774"/>
            <a:ext cx="3600400" cy="2701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00226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065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539552" y="893147"/>
            <a:ext cx="8229600" cy="2823885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Jak się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okazało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żywność  może odgrywać  ogromną rolę w sensownym budowaniu marki regionów turystycznych, gdyż kuchnie regionalne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są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odpowiednio grupowane, co z kolei daje możliwość wykreowania pozytywnych skojarzeń między potrawami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kulinarnymi,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danym regionem turystycznym. 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22810"/>
            <a:ext cx="784887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332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680520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Promocja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obszarowego  produktu turystycznego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łączącego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sobie zarówno potrawy kulinarne, jak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obszary turystyczne jest stosunkowo młodym trendem, kryjącym jeszcze wiele tajemnic. </a:t>
            </a: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wszystkie regiony turystyczne mają świadomość możliwości płynących z pozycji kuchni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regionalnej w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promocji regionów turystycznych lub też po prostu nie  potrafią 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adekwatnie wykorzystać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just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just">
              <a:buNone/>
            </a:pP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13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163" y="2720975"/>
            <a:ext cx="2663825" cy="20891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478395" y="836712"/>
            <a:ext cx="8136904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Lokalna Grupa Rybacka </a:t>
            </a:r>
          </a:p>
          <a:p>
            <a:pPr algn="ctr">
              <a:defRPr/>
            </a:pPr>
            <a:r>
              <a:rPr lang="pl-PL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„Pojezierze Dobiegniewskie”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4908550"/>
            <a:ext cx="2736850" cy="1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525" y="2743200"/>
            <a:ext cx="2555875" cy="169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88" y="4979988"/>
            <a:ext cx="2700337" cy="170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300" y="3636963"/>
            <a:ext cx="2695575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" name="Prostokąt 5"/>
          <p:cNvSpPr/>
          <p:nvPr/>
        </p:nvSpPr>
        <p:spPr>
          <a:xfrm>
            <a:off x="2051720" y="4077072"/>
            <a:ext cx="637225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Dziękuję za uwagę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465637"/>
          </a:xfrm>
        </p:spPr>
        <p:txBody>
          <a:bodyPr/>
          <a:lstStyle/>
          <a:p>
            <a:pPr algn="just" eaLnBrk="1" hangingPunct="1">
              <a:buClr>
                <a:schemeClr val="accent1"/>
              </a:buClr>
              <a:defRPr/>
            </a:pPr>
            <a:endParaRPr lang="pl-PL" sz="2000" dirty="0" smtClean="0">
              <a:latin typeface="Palatino Linotype" pitchFamily="18" charset="0"/>
            </a:endParaRPr>
          </a:p>
          <a:p>
            <a:pPr algn="just" eaLnBrk="1" hangingPunct="1">
              <a:buClr>
                <a:schemeClr val="accent1"/>
              </a:buClr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Powołanie stowarzyszenia </a:t>
            </a:r>
            <a:r>
              <a:rPr lang="pl-PL" sz="2000" b="1" i="1" spc="-1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LGR</a:t>
            </a:r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</a:t>
            </a:r>
            <a:r>
              <a:rPr lang="pl-PL" sz="2000" b="1" i="1" spc="-1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„Pojezierze Dobiegniewskie”</a:t>
            </a:r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było naturalną konsekwencją wieloletniej aktywności środowisk lokalnych, w tym szczególnie rybackich, zamieszkujących obszar Pojezierza Dobiegniewskiego. W dniu 30 lipca 2009 r. powołano Stowarzyszenie LGR, w zebraniu wzięło udział 35 osób (członkowie założyciele).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endParaRPr lang="pl-P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just" eaLnBrk="1" hangingPunct="1">
              <a:buClr>
                <a:schemeClr val="accent1"/>
              </a:buClr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W dniu 23 listopada 2010 r. w Warszawie Stowarzyszenie podpisało umowę z 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MRiRW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o warunkach i sposobie realizacji LSROR, ostatecznie uzyskało kwotę dofinansowania 16 mln zł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i znalazło się na 20 miejscu listy rankingowej.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pl-PL" sz="1800" dirty="0" smtClean="0"/>
          </a:p>
        </p:txBody>
      </p:sp>
      <p:sp>
        <p:nvSpPr>
          <p:cNvPr id="2" name="Prostokąt 1"/>
          <p:cNvSpPr/>
          <p:nvPr/>
        </p:nvSpPr>
        <p:spPr>
          <a:xfrm>
            <a:off x="539552" y="929654"/>
            <a:ext cx="7920880" cy="769441"/>
          </a:xfrm>
          <a:prstGeom prst="rect">
            <a:avLst/>
          </a:prstGeom>
          <a:noFill/>
          <a:ln w="19050" cmpd="thickThin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4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Etapy powstawania LGR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>
          <a:xfrm>
            <a:off x="425450" y="2025650"/>
            <a:ext cx="8435975" cy="4464050"/>
          </a:xfrm>
        </p:spPr>
        <p:txBody>
          <a:bodyPr/>
          <a:lstStyle/>
          <a:p>
            <a:pPr lvl="4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pl-PL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SimSun" pitchFamily="2" charset="-122"/>
              </a:rPr>
              <a:t>Dobiegniew,</a:t>
            </a:r>
            <a:endParaRPr lang="pl-PL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lvl="4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pl-PL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SimSun" pitchFamily="2" charset="-122"/>
              </a:rPr>
              <a:t>Drezdenko,</a:t>
            </a:r>
            <a:endParaRPr lang="pl-PL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lvl="4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pl-PL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SimSun" pitchFamily="2" charset="-122"/>
              </a:rPr>
              <a:t>Kłodawa,</a:t>
            </a:r>
            <a:endParaRPr lang="pl-PL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lvl="4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pl-PL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SimSun" pitchFamily="2" charset="-122"/>
              </a:rPr>
              <a:t>Nowogródek Pomorski,</a:t>
            </a:r>
            <a:endParaRPr lang="pl-PL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lvl="4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pl-PL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SimSun" pitchFamily="2" charset="-122"/>
              </a:rPr>
              <a:t>Skwierzyna,</a:t>
            </a:r>
            <a:endParaRPr lang="pl-PL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lvl="4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pl-PL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SimSun" pitchFamily="2" charset="-122"/>
              </a:rPr>
              <a:t>Stare Kurowo,</a:t>
            </a:r>
            <a:endParaRPr lang="pl-PL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lvl="4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pl-PL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SimSun" pitchFamily="2" charset="-122"/>
              </a:rPr>
              <a:t>Strzelce Krajeńskie,</a:t>
            </a:r>
            <a:endParaRPr lang="pl-PL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lvl="4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  <a:defRPr/>
            </a:pPr>
            <a:r>
              <a:rPr lang="pl-PL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SimSun" pitchFamily="2" charset="-122"/>
              </a:rPr>
              <a:t>Zwierzyn.</a:t>
            </a:r>
            <a:endParaRPr lang="pl-PL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defRPr/>
            </a:pPr>
            <a:endParaRPr lang="pl-PL" sz="1600" dirty="0" smtClean="0">
              <a:latin typeface="Palatino Linotype" pitchFamily="18" charset="0"/>
            </a:endParaRPr>
          </a:p>
        </p:txBody>
      </p:sp>
      <p:pic>
        <p:nvPicPr>
          <p:cNvPr id="9219" name="Picture 24" descr="herb dobiegn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5229225"/>
            <a:ext cx="8096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3" descr="drezden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5211763"/>
            <a:ext cx="6572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2" descr="Kłoda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229225"/>
            <a:ext cx="704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1" descr="logo Nowogródek P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5249863"/>
            <a:ext cx="609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0" descr="Skwierzy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5229225"/>
            <a:ext cx="6000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9" descr="starekurow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5243513"/>
            <a:ext cx="6477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8" descr="Strzel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5211763"/>
            <a:ext cx="6953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7" descr="Zwierzy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216525"/>
            <a:ext cx="6477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67544" y="548680"/>
            <a:ext cx="8352928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3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Lokalna Grupa Rybacka                           „Pojezierze Dobiegniewskie” działa na obszarze 8 gmin:</a:t>
            </a:r>
            <a:endParaRPr lang="pl-PL" sz="3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605213"/>
            <a:ext cx="82296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95536" y="1556792"/>
            <a:ext cx="8424936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4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Oś 4, środek 4.2</a:t>
            </a:r>
          </a:p>
          <a:p>
            <a:pPr algn="ctr">
              <a:defRPr/>
            </a:pPr>
            <a:endParaRPr lang="pl-PL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Palatino Linotype" pitchFamily="18" charset="0"/>
            </a:endParaRPr>
          </a:p>
          <a:p>
            <a:pPr algn="ctr">
              <a:defRPr/>
            </a:pPr>
            <a:r>
              <a:rPr lang="pl-PL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pl-PL" sz="4400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„Wsparcie na rzecz </a:t>
            </a:r>
            <a:br>
              <a:rPr lang="pl-PL" sz="4400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</a:br>
            <a:r>
              <a:rPr lang="pl-PL" sz="4400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współpracy międzynarodowej    i międzyregionalnej”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ymbol zastępczy zawartości 2"/>
          <p:cNvSpPr>
            <a:spLocks noGrp="1"/>
          </p:cNvSpPr>
          <p:nvPr>
            <p:ph idx="1"/>
          </p:nvPr>
        </p:nvSpPr>
        <p:spPr>
          <a:xfrm>
            <a:off x="539750" y="981075"/>
            <a:ext cx="8229600" cy="5327650"/>
          </a:xfrm>
        </p:spPr>
        <p:txBody>
          <a:bodyPr/>
          <a:lstStyle/>
          <a:p>
            <a:pPr marL="0" indent="0" algn="just">
              <a:buFont typeface="Wingdings 2" pitchFamily="18" charset="2"/>
              <a:buNone/>
              <a:defRPr/>
            </a:pPr>
            <a:endParaRPr lang="pl-PL" sz="1800" dirty="0" smtClean="0">
              <a:latin typeface="Palatino Linotype" pitchFamily="18" charset="0"/>
            </a:endParaRPr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W ramach środka </a:t>
            </a:r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4.2. „Wsparcie na rzecz współpracy międzyregionalnej i międzynarodowej”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mogą być realizowane operacje polegające na promowaniu współpracy międzyregionalnej lub międzynarodowej  między LGR-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ami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</a:t>
            </a:r>
          </a:p>
          <a:p>
            <a:pPr marL="0" indent="0" algn="just">
              <a:buFont typeface="Wingdings 2" pitchFamily="18" charset="2"/>
              <a:buNone/>
              <a:defRPr/>
            </a:pPr>
            <a:endParaRPr lang="pl-PL" sz="1800" b="1" dirty="0" smtClean="0">
              <a:latin typeface="Palatino Linotype" pitchFamily="18" charset="0"/>
            </a:endParaRPr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Pomoc w zakresie tego środka obejmuje:</a:t>
            </a:r>
          </a:p>
          <a:p>
            <a:pPr algn="just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pl-PL" sz="1800" dirty="0" smtClean="0">
                <a:latin typeface="Palatino Linotype" pitchFamily="18" charset="0"/>
              </a:rPr>
              <a:t>organizację spotkań, szkoleń, konferencji, wyjazdów studyjnych, mających na celu nawiązanie współpracy, zdobycie wiedzy, wymianę informacji</a:t>
            </a:r>
            <a:br>
              <a:rPr lang="pl-PL" sz="1800" dirty="0" smtClean="0">
                <a:latin typeface="Palatino Linotype" pitchFamily="18" charset="0"/>
              </a:rPr>
            </a:br>
            <a:r>
              <a:rPr lang="pl-PL" sz="1800" dirty="0" smtClean="0">
                <a:latin typeface="Palatino Linotype" pitchFamily="18" charset="0"/>
              </a:rPr>
              <a:t> i doświadczeń lub udział w tego typu przedsięwzięciach,</a:t>
            </a:r>
          </a:p>
          <a:p>
            <a:pPr algn="just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pl-PL" sz="1800" dirty="0" smtClean="0">
                <a:latin typeface="Palatino Linotype" pitchFamily="18" charset="0"/>
              </a:rPr>
              <a:t> prowadzenie działań mających na celu promocję i rozwój obszarów zależnych od rybactwa,</a:t>
            </a:r>
          </a:p>
          <a:p>
            <a:pPr algn="just"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pl-PL" sz="1800" dirty="0" smtClean="0">
                <a:latin typeface="Palatino Linotype" pitchFamily="18" charset="0"/>
              </a:rPr>
              <a:t> organizację staży i praktyk zarówno dla członków lub pracowników LGR </a:t>
            </a:r>
            <a:br>
              <a:rPr lang="pl-PL" sz="1800" dirty="0" smtClean="0">
                <a:latin typeface="Palatino Linotype" pitchFamily="18" charset="0"/>
              </a:rPr>
            </a:br>
            <a:r>
              <a:rPr lang="pl-PL" sz="1800" dirty="0" smtClean="0">
                <a:latin typeface="Palatino Linotype" pitchFamily="18" charset="0"/>
              </a:rPr>
              <a:t>w celu nabywania doświadczeń i umiejętności związanych z realizacją</a:t>
            </a:r>
            <a:br>
              <a:rPr lang="pl-PL" sz="1800" dirty="0" smtClean="0">
                <a:latin typeface="Palatino Linotype" pitchFamily="18" charset="0"/>
              </a:rPr>
            </a:br>
            <a:r>
              <a:rPr lang="pl-PL" sz="1800" dirty="0" smtClean="0">
                <a:latin typeface="Palatino Linotype" pitchFamily="18" charset="0"/>
              </a:rPr>
              <a:t>operacji </a:t>
            </a:r>
          </a:p>
          <a:p>
            <a:pPr marL="0" indent="0" algn="just">
              <a:buFont typeface="Wingdings 2" pitchFamily="18" charset="2"/>
              <a:buNone/>
              <a:defRPr/>
            </a:pPr>
            <a:r>
              <a:rPr lang="pl-PL" sz="1800" dirty="0" smtClean="0">
                <a:latin typeface="Palatino Linotype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288" y="476250"/>
            <a:ext cx="8229600" cy="5832475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endParaRPr lang="pl-PL" dirty="0" smtClean="0">
              <a:latin typeface="Palatino Linotype" pitchFamily="18" charset="0"/>
            </a:endParaRP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30 marca 2012 r. Lokalna Grupa Rybacka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„Pojezierze Dobiegniewskie” podpisała umowę o dofinansowanie na realizację współpracy międzyregionalnej i międzynarodowej na rok 2012.</a:t>
            </a:r>
          </a:p>
          <a:p>
            <a:pPr algn="just">
              <a:defRPr/>
            </a:pPr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W ramach środka 4.2 jednym  z  planowych działań była realizacja wspólnego projektu współpracy  pn. „Kuchnia regionalna”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z udziałem następujących grup: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pl-P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buClr>
                <a:schemeClr val="accent1"/>
              </a:buClr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LGR „Żabi Kraj”</a:t>
            </a:r>
          </a:p>
          <a:p>
            <a:pPr>
              <a:buClr>
                <a:schemeClr val="accent1"/>
              </a:buClr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LGD „Mazurskie Morze”</a:t>
            </a:r>
          </a:p>
          <a:p>
            <a:pPr>
              <a:buClr>
                <a:schemeClr val="accent1"/>
              </a:buClr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LGR” Opolszczyzna”</a:t>
            </a:r>
          </a:p>
          <a:p>
            <a:pPr>
              <a:buClr>
                <a:schemeClr val="accent1"/>
              </a:buClr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Darłowska Lokalna Grupa Rybacka</a:t>
            </a:r>
          </a:p>
          <a:p>
            <a:pPr>
              <a:buClr>
                <a:schemeClr val="accent1"/>
              </a:buClr>
              <a:defRPr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LGR „Rybacka Brać Mierzei”</a:t>
            </a:r>
          </a:p>
          <a:p>
            <a:pPr>
              <a:defRPr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1520" y="1268760"/>
            <a:ext cx="8784976" cy="37856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Projekt</a:t>
            </a:r>
          </a:p>
          <a:p>
            <a:pPr algn="ctr">
              <a:defRPr/>
            </a:pPr>
            <a:endParaRPr lang="pl-PL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Palatino Linotype" pitchFamily="18" charset="0"/>
            </a:endParaRPr>
          </a:p>
          <a:p>
            <a:pPr algn="ctr">
              <a:defRPr/>
            </a:pPr>
            <a:r>
              <a:rPr lang="pl-PL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„Kuchnia regionalna                          –    </a:t>
            </a:r>
          </a:p>
          <a:p>
            <a:pPr algn="ctr">
              <a:defRPr/>
            </a:pPr>
            <a:r>
              <a:rPr lang="pl-PL" sz="4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alatino Linotype" pitchFamily="18" charset="0"/>
              </a:rPr>
              <a:t>  sekrety przetwórstwa produktów rybnych”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yw3">
  <a:themeElements>
    <a:clrScheme name="1_Motyw3 1">
      <a:dk1>
        <a:srgbClr val="04617B"/>
      </a:dk1>
      <a:lt1>
        <a:srgbClr val="FFFFFF"/>
      </a:lt1>
      <a:dk2>
        <a:srgbClr val="000000"/>
      </a:dk2>
      <a:lt2>
        <a:srgbClr val="DBF5F9"/>
      </a:lt2>
      <a:accent1>
        <a:srgbClr val="0F6FC6"/>
      </a:accent1>
      <a:accent2>
        <a:srgbClr val="009DD9"/>
      </a:accent2>
      <a:accent3>
        <a:srgbClr val="AAAAAA"/>
      </a:accent3>
      <a:accent4>
        <a:srgbClr val="DADADA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1_Motyw3">
      <a:majorFont>
        <a:latin typeface="Calibri"/>
        <a:ea typeface=""/>
        <a:cs typeface=""/>
      </a:majorFont>
      <a:minorFont>
        <a:latin typeface="Constanti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Motyw3 1">
        <a:dk1>
          <a:srgbClr val="04617B"/>
        </a:dk1>
        <a:lt1>
          <a:srgbClr val="FFFFFF"/>
        </a:lt1>
        <a:dk2>
          <a:srgbClr val="000000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AAAAAA"/>
        </a:accent3>
        <a:accent4>
          <a:srgbClr val="DADADA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3">
  <a:themeElements>
    <a:clrScheme name="Motyw3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Motyw3">
      <a:majorFont>
        <a:latin typeface="Calibri"/>
        <a:ea typeface=""/>
        <a:cs typeface=""/>
      </a:majorFont>
      <a:minorFont>
        <a:latin typeface="Constantia"/>
        <a:ea typeface=""/>
        <a:cs typeface="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tyw3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otyw3">
  <a:themeElements>
    <a:clrScheme name="2_Motyw3 1">
      <a:dk1>
        <a:srgbClr val="04617B"/>
      </a:dk1>
      <a:lt1>
        <a:srgbClr val="FFFFFF"/>
      </a:lt1>
      <a:dk2>
        <a:srgbClr val="000000"/>
      </a:dk2>
      <a:lt2>
        <a:srgbClr val="DBF5F9"/>
      </a:lt2>
      <a:accent1>
        <a:srgbClr val="0F6FC6"/>
      </a:accent1>
      <a:accent2>
        <a:srgbClr val="009DD9"/>
      </a:accent2>
      <a:accent3>
        <a:srgbClr val="AAAAAA"/>
      </a:accent3>
      <a:accent4>
        <a:srgbClr val="DADADA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2_Motyw3">
      <a:majorFont>
        <a:latin typeface="Calibri"/>
        <a:ea typeface=""/>
        <a:cs typeface=""/>
      </a:majorFont>
      <a:minorFont>
        <a:latin typeface="Constanti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Motyw3 1">
        <a:dk1>
          <a:srgbClr val="04617B"/>
        </a:dk1>
        <a:lt1>
          <a:srgbClr val="FFFFFF"/>
        </a:lt1>
        <a:dk2>
          <a:srgbClr val="000000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AAAAAA"/>
        </a:accent3>
        <a:accent4>
          <a:srgbClr val="DADADA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otyw3">
  <a:themeElements>
    <a:clrScheme name="3_Motyw3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3_Motyw3">
      <a:majorFont>
        <a:latin typeface="Calibri"/>
        <a:ea typeface=""/>
        <a:cs typeface=""/>
      </a:majorFont>
      <a:minorFont>
        <a:latin typeface="Constanti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3_Motyw3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Prezentacja4</Template>
  <TotalTime>5308</TotalTime>
  <Words>835</Words>
  <Application>Microsoft Office PowerPoint</Application>
  <PresentationFormat>Pokaz na ekranie (4:3)</PresentationFormat>
  <Paragraphs>120</Paragraphs>
  <Slides>30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1_Motyw3</vt:lpstr>
      <vt:lpstr>Motyw3</vt:lpstr>
      <vt:lpstr>2_Motyw3</vt:lpstr>
      <vt:lpstr>3_Motyw3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Wyższa Szkoła Biznesu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Projektu: „LOST”</dc:title>
  <dc:creator>Joanna Dauksza</dc:creator>
  <cp:lastModifiedBy>Win7</cp:lastModifiedBy>
  <cp:revision>348</cp:revision>
  <cp:lastPrinted>2012-07-03T07:21:46Z</cp:lastPrinted>
  <dcterms:created xsi:type="dcterms:W3CDTF">2009-07-29T07:12:39Z</dcterms:created>
  <dcterms:modified xsi:type="dcterms:W3CDTF">2013-05-22T08:34:48Z</dcterms:modified>
</cp:coreProperties>
</file>