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24"/>
  </p:notesMasterIdLst>
  <p:handoutMasterIdLst>
    <p:handoutMasterId r:id="rId25"/>
  </p:handoutMasterIdLst>
  <p:sldIdLst>
    <p:sldId id="267" r:id="rId2"/>
    <p:sldId id="328" r:id="rId3"/>
    <p:sldId id="315" r:id="rId4"/>
    <p:sldId id="287" r:id="rId5"/>
    <p:sldId id="325" r:id="rId6"/>
    <p:sldId id="289" r:id="rId7"/>
    <p:sldId id="320" r:id="rId8"/>
    <p:sldId id="322" r:id="rId9"/>
    <p:sldId id="321" r:id="rId10"/>
    <p:sldId id="324" r:id="rId11"/>
    <p:sldId id="323" r:id="rId12"/>
    <p:sldId id="326" r:id="rId13"/>
    <p:sldId id="302" r:id="rId14"/>
    <p:sldId id="316" r:id="rId15"/>
    <p:sldId id="318" r:id="rId16"/>
    <p:sldId id="319" r:id="rId17"/>
    <p:sldId id="303" r:id="rId18"/>
    <p:sldId id="309" r:id="rId19"/>
    <p:sldId id="311" r:id="rId20"/>
    <p:sldId id="312" r:id="rId21"/>
    <p:sldId id="275" r:id="rId22"/>
    <p:sldId id="301" r:id="rId23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67" autoAdjust="0"/>
    <p:restoredTop sz="97691" autoAdjust="0"/>
  </p:normalViewPr>
  <p:slideViewPr>
    <p:cSldViewPr>
      <p:cViewPr>
        <p:scale>
          <a:sx n="100" d="100"/>
          <a:sy n="100" d="100"/>
        </p:scale>
        <p:origin x="-98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838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BC84C6-52CA-4910-B3F5-4904FE053261}" type="datetimeFigureOut">
              <a:rPr lang="pl-PL"/>
              <a:pPr>
                <a:defRPr/>
              </a:pPr>
              <a:t>2013-06-25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B72410-7D37-451D-8169-95D525B68D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213269-93A8-420E-ABD3-6799D39C70A9}" type="datetimeFigureOut">
              <a:rPr lang="pl-PL"/>
              <a:pPr>
                <a:defRPr/>
              </a:pPr>
              <a:t>2013-06-25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5637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C830F4-1A8E-4AF7-9516-0361435D17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D74B00-FEF9-494E-8029-F07F32EAF84A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 typeface="Arial" pitchFamily="34" charset="0"/>
              <a:buNone/>
              <a:defRPr/>
            </a:pPr>
            <a:r>
              <a:rPr lang="pl-PL" dirty="0" err="1" smtClean="0">
                <a:solidFill>
                  <a:srgbClr val="008080"/>
                </a:solidFill>
              </a:rPr>
              <a:t>Common</a:t>
            </a:r>
            <a:r>
              <a:rPr lang="pl-PL" dirty="0" smtClean="0">
                <a:solidFill>
                  <a:srgbClr val="008080"/>
                </a:solidFill>
              </a:rPr>
              <a:t> </a:t>
            </a:r>
            <a:r>
              <a:rPr lang="pl-PL" dirty="0" err="1" smtClean="0">
                <a:solidFill>
                  <a:srgbClr val="008080"/>
                </a:solidFill>
              </a:rPr>
              <a:t>Led</a:t>
            </a:r>
            <a:r>
              <a:rPr lang="pl-PL" dirty="0" smtClean="0">
                <a:solidFill>
                  <a:srgbClr val="008080"/>
                </a:solidFill>
              </a:rPr>
              <a:t> </a:t>
            </a:r>
            <a:r>
              <a:rPr lang="pl-PL" dirty="0" err="1" smtClean="0">
                <a:solidFill>
                  <a:srgbClr val="008080"/>
                </a:solidFill>
              </a:rPr>
              <a:t>Local</a:t>
            </a:r>
            <a:r>
              <a:rPr lang="pl-PL" dirty="0" smtClean="0">
                <a:solidFill>
                  <a:srgbClr val="008080"/>
                </a:solidFill>
              </a:rPr>
              <a:t> Development (CLLD) Rozwój Lokalny kierowany przez Społeczność  - </a:t>
            </a:r>
            <a:r>
              <a:rPr lang="pl-PL" altLang="zh-CN" dirty="0" smtClean="0">
                <a:cs typeface="Times New Roman" pitchFamily="18" charset="0"/>
              </a:rPr>
              <a:t>to instrument, którego założenia są zbliżone do obecnie wdrażanej osi priorytetowej 4 EFR oraz inicjatywy LEADER w ramach Europejskiego Funduszu na rzecz Rozwoju Obszarów Wiejskich.</a:t>
            </a:r>
          </a:p>
          <a:p>
            <a:pPr lvl="1">
              <a:defRPr/>
            </a:pPr>
            <a:r>
              <a:rPr lang="pl-PL" altLang="zh-CN" dirty="0" smtClean="0">
                <a:solidFill>
                  <a:srgbClr val="C00000"/>
                </a:solidFill>
                <a:cs typeface="Times New Roman" pitchFamily="18" charset="0"/>
              </a:rPr>
              <a:t>Wspólne podejście do CLLD ma wg KE następującą wartość dodaną:</a:t>
            </a:r>
          </a:p>
          <a:p>
            <a:pPr marL="850392" lvl="1" indent="-457200">
              <a:buFontTx/>
              <a:buAutoNum type="arabicPeriod"/>
              <a:defRPr/>
            </a:pPr>
            <a:r>
              <a:rPr lang="pl-PL" altLang="zh-CN" dirty="0" smtClean="0">
                <a:cs typeface="Times New Roman" pitchFamily="18" charset="0"/>
              </a:rPr>
              <a:t>Poszerza możliwość wsparcia oddolnego rozwoju lokalnego poprzez umożliwienie wkładów finansowych ze wszystkich funduszy objętych zakresem wspólnych ram strategicznych;</a:t>
            </a:r>
          </a:p>
          <a:p>
            <a:pPr marL="850392" lvl="1" indent="-457200">
              <a:buFontTx/>
              <a:buAutoNum type="arabicPeriod"/>
              <a:defRPr/>
            </a:pPr>
            <a:r>
              <a:rPr lang="pl-PL" altLang="zh-CN" dirty="0" smtClean="0">
                <a:cs typeface="Times New Roman" pitchFamily="18" charset="0"/>
              </a:rPr>
              <a:t>Ułatwia zintegrowany rozwój terytorialny  poprzez zharmonizowanie zasad opracowywania i wdrażania CLLD;</a:t>
            </a:r>
          </a:p>
          <a:p>
            <a:pPr marL="850392" lvl="1" indent="-457200">
              <a:buFontTx/>
              <a:buAutoNum type="arabicPeriod"/>
              <a:defRPr/>
            </a:pPr>
            <a:r>
              <a:rPr lang="pl-PL" altLang="zh-CN" dirty="0" smtClean="0">
                <a:cs typeface="Times New Roman" pitchFamily="18" charset="0"/>
              </a:rPr>
              <a:t>Umożliwia rożnym obszarom polityki UE wnosić wkład w rozwój lokalny zgodnie z celami ich polityki oraz instrumentami szczegółowymi;</a:t>
            </a:r>
          </a:p>
          <a:p>
            <a:pPr marL="850392" lvl="1" indent="-457200">
              <a:buFontTx/>
              <a:buAutoNum type="arabicPeriod"/>
              <a:defRPr/>
            </a:pPr>
            <a:r>
              <a:rPr lang="pl-PL" altLang="zh-CN" dirty="0" smtClean="0">
                <a:cs typeface="Times New Roman" pitchFamily="18" charset="0"/>
              </a:rPr>
              <a:t>Poprawia spójność i koordynację wsparcia dla CLLD w ramach funduszy UE.</a:t>
            </a:r>
          </a:p>
          <a:p>
            <a:pPr lvl="1">
              <a:buFont typeface="Arial" pitchFamily="34" charset="0"/>
              <a:buNone/>
              <a:defRPr/>
            </a:pPr>
            <a:endParaRPr lang="pl-PL" altLang="zh-CN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1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l-PL" sz="1100" dirty="0" smtClean="0">
                <a:solidFill>
                  <a:srgbClr val="008080"/>
                </a:solidFill>
              </a:rPr>
              <a:t>Komisja Europejska przewiduje do wsparcia w ramach CLLD następujący zakres, który wskazuje na skoncentrowanie się głównie  na potrzebach sektorowych: </a:t>
            </a:r>
          </a:p>
          <a:p>
            <a:pPr marL="850392" lvl="1" indent="-457200" algn="just">
              <a:spcBef>
                <a:spcPts val="0"/>
              </a:spcBef>
              <a:buFontTx/>
              <a:buAutoNum type="arabicPeriod"/>
              <a:defRPr/>
            </a:pPr>
            <a:r>
              <a:rPr lang="pl-PL" altLang="zh-CN" sz="1100" dirty="0" smtClean="0">
                <a:cs typeface="Times New Roman" pitchFamily="18" charset="0"/>
              </a:rPr>
              <a:t>Podnoszenie wartości produktów, tworzenie miejsc pracy i promowanie innowacji na wszystkich etapach łańcucha dostaw w sektorze rybołówstwa i akwakultury;</a:t>
            </a:r>
          </a:p>
          <a:p>
            <a:pPr marL="850392" lvl="1" indent="-457200" algn="just">
              <a:spcBef>
                <a:spcPts val="0"/>
              </a:spcBef>
              <a:buFontTx/>
              <a:buAutoNum type="arabicPeriod"/>
              <a:defRPr/>
            </a:pPr>
            <a:r>
              <a:rPr lang="pl-PL" altLang="zh-CN" sz="1100" dirty="0" smtClean="0">
                <a:cs typeface="Times New Roman" pitchFamily="18" charset="0"/>
              </a:rPr>
              <a:t>Wspieranie różnicowania działalności i tworzenia miejsc pracy na obszarach rybackich zwłaszcza w innych sektorach gospodarki morskiej;</a:t>
            </a:r>
          </a:p>
          <a:p>
            <a:pPr marL="850392" lvl="1" indent="-457200" algn="just">
              <a:spcBef>
                <a:spcPts val="0"/>
              </a:spcBef>
              <a:buFontTx/>
              <a:buAutoNum type="arabicPeriod"/>
              <a:defRPr/>
            </a:pPr>
            <a:r>
              <a:rPr lang="pl-PL" altLang="zh-CN" sz="1100" dirty="0" smtClean="0">
                <a:cs typeface="Times New Roman" pitchFamily="18" charset="0"/>
              </a:rPr>
              <a:t>Wspieranie i wykorzystywanie atutów środowiska naturalnego na obszarach rybackich, w tym operacji na rzecz łagodzenia zmiany klimatu;</a:t>
            </a:r>
          </a:p>
          <a:p>
            <a:pPr marL="850392" lvl="1" indent="-457200" algn="just">
              <a:spcBef>
                <a:spcPts val="0"/>
              </a:spcBef>
              <a:buFontTx/>
              <a:buAutoNum type="arabicPeriod"/>
              <a:defRPr/>
            </a:pPr>
            <a:r>
              <a:rPr lang="pl-PL" altLang="zh-CN" sz="1100" dirty="0" smtClean="0">
                <a:cs typeface="Times New Roman" pitchFamily="18" charset="0"/>
              </a:rPr>
              <a:t>Promowanie dobrostanu społecznego i dziedzictwa kulturowego na obszarach rybackich, w tym morskiego dziedzictwa kulturowego;</a:t>
            </a:r>
          </a:p>
          <a:p>
            <a:pPr marL="850392" lvl="1" indent="-457200" algn="just">
              <a:spcBef>
                <a:spcPts val="0"/>
              </a:spcBef>
              <a:buFontTx/>
              <a:buAutoNum type="arabicPeriod"/>
              <a:defRPr/>
            </a:pPr>
            <a:r>
              <a:rPr lang="pl-PL" altLang="zh-CN" sz="1100" dirty="0" smtClean="0">
                <a:cs typeface="Times New Roman" pitchFamily="18" charset="0"/>
              </a:rPr>
              <a:t>Powierzenie społecznościom rybackim ważniejszej roli w rozwoju lokalnym i zarządzaniu lokalnymi zasobami rybołówstwa i działalnością morską.</a:t>
            </a:r>
          </a:p>
          <a:p>
            <a:pPr lvl="1" algn="just">
              <a:spcBef>
                <a:spcPts val="0"/>
              </a:spcBef>
              <a:buFont typeface="Arial" pitchFamily="34" charset="0"/>
              <a:buNone/>
              <a:defRPr/>
            </a:pPr>
            <a:endParaRPr lang="pl-PL" altLang="zh-CN" sz="1100" dirty="0" smtClean="0">
              <a:cs typeface="Times New Roman" pitchFamily="18" charset="0"/>
            </a:endParaRPr>
          </a:p>
          <a:p>
            <a:pPr algn="just" eaLnBrk="1" hangingPunct="1">
              <a:spcBef>
                <a:spcPts val="0"/>
              </a:spcBef>
              <a:defRPr/>
            </a:pPr>
            <a:endParaRPr lang="pl-PL" sz="11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CC1FF-D98D-4715-B20F-A5588F837FB7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7E102-0BE1-4ED4-90DE-B0ACBFDA94B5}" type="datetimeFigureOut">
              <a:rPr lang="pl-PL" smtClean="0"/>
              <a:pPr>
                <a:defRPr/>
              </a:pPr>
              <a:t>2013-06-25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3A7AD-8A39-42C0-BC5F-D9B2D91A3C6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E77A7B-7BFA-4E6C-8970-12C73B4550FB}" type="datetimeFigureOut">
              <a:rPr lang="pl-PL" smtClean="0"/>
              <a:pPr>
                <a:defRPr/>
              </a:pPr>
              <a:t>2013-06-25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5389F-A2F6-4162-A0FB-5E00342EB91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11E75-1CE5-49CF-B3B1-53851E2FF170}" type="datetimeFigureOut">
              <a:rPr lang="pl-PL" smtClean="0"/>
              <a:pPr>
                <a:defRPr/>
              </a:pPr>
              <a:t>2013-06-25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62E9C-16C8-46F4-A466-02C7AC787A0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549590-3A35-4424-9672-1B39582B3516}" type="datetimeFigureOut">
              <a:rPr lang="pl-PL" smtClean="0"/>
              <a:pPr>
                <a:defRPr/>
              </a:pPr>
              <a:t>2013-06-25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E1FBB-A86B-465E-B004-9E370ECFE7C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482CE-B47E-4434-94C7-2E03C0AB2578}" type="datetimeFigureOut">
              <a:rPr lang="pl-PL" smtClean="0"/>
              <a:pPr>
                <a:defRPr/>
              </a:pPr>
              <a:t>2013-06-25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B8A5C-DBFF-4558-93FB-C29A9A0140A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6EFCC1-D5FD-4828-827E-EA1FC8F58FC6}" type="datetimeFigureOut">
              <a:rPr lang="pl-PL" smtClean="0"/>
              <a:pPr>
                <a:defRPr/>
              </a:pPr>
              <a:t>2013-06-25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65F7-7F26-498D-9707-699B38837FA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2B087B-4106-4E5A-B075-EAFA755A7289}" type="datetimeFigureOut">
              <a:rPr lang="pl-PL" smtClean="0"/>
              <a:pPr>
                <a:defRPr/>
              </a:pPr>
              <a:t>2013-06-25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997D2-D8FA-4D7A-83FB-90F8E5F8018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239A77-4376-45A6-AA9E-A0761AE5C5E4}" type="datetimeFigureOut">
              <a:rPr lang="pl-PL" smtClean="0"/>
              <a:pPr>
                <a:defRPr/>
              </a:pPr>
              <a:t>2013-06-25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7EAF7-B9E9-4A6D-99AB-A11864FC344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28C3CD-A92B-4BA3-8ABC-3AAF5C836205}" type="datetimeFigureOut">
              <a:rPr lang="pl-PL" smtClean="0"/>
              <a:pPr>
                <a:defRPr/>
              </a:pPr>
              <a:t>2013-06-25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DECAD-6B1F-4113-BE1B-B4C15765CCE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B2621A-F153-4AF2-AF6F-940C9009F468}" type="datetimeFigureOut">
              <a:rPr lang="pl-PL" smtClean="0"/>
              <a:pPr>
                <a:defRPr/>
              </a:pPr>
              <a:t>2013-06-25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6EBA5-1BD4-40DF-9124-E23229F62F8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68420-66A7-425E-B3B5-E7579138D373}" type="datetimeFigureOut">
              <a:rPr lang="pl-PL" smtClean="0"/>
              <a:pPr>
                <a:defRPr/>
              </a:pPr>
              <a:t>2013-06-25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38AD0FE-4256-4386-BE4E-A28C2B8FB00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011AF60-D69F-4247-937C-BFC2DAAC6CDB}" type="datetimeFigureOut">
              <a:rPr lang="pl-PL" smtClean="0"/>
              <a:pPr>
                <a:defRPr/>
              </a:pPr>
              <a:t>2013-06-25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865B60C-9E90-4378-AB33-D0D945695DF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 advClick="0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620688"/>
            <a:ext cx="9036050" cy="5673751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pl-PL" sz="4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Oś </a:t>
            </a:r>
            <a:r>
              <a:rPr lang="pl-PL" sz="4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priorytetowa 4 </a:t>
            </a:r>
          </a:p>
          <a:p>
            <a:pPr algn="ctr">
              <a:buFont typeface="Wingdings 2" pitchFamily="18" charset="2"/>
              <a:buNone/>
            </a:pPr>
            <a:r>
              <a:rPr lang="pl-PL" sz="4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w Programie Operacyjnym</a:t>
            </a:r>
            <a:br>
              <a:rPr lang="pl-PL" sz="4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</a:br>
            <a:r>
              <a:rPr lang="pl-PL" sz="4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„Rybactwo i Morze” </a:t>
            </a:r>
            <a:br>
              <a:rPr lang="pl-PL" sz="4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</a:br>
            <a:r>
              <a:rPr lang="pl-PL" sz="4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(PO RYBY 2014 – 2020)</a:t>
            </a:r>
          </a:p>
          <a:p>
            <a:pPr algn="ctr"/>
            <a:endParaRPr lang="pl-PL" sz="3600" b="1" dirty="0" smtClean="0"/>
          </a:p>
          <a:p>
            <a:pPr algn="ctr">
              <a:buFont typeface="Wingdings 2" pitchFamily="18" charset="2"/>
              <a:buNone/>
            </a:pPr>
            <a:endParaRPr lang="pl-PL" sz="2800" dirty="0" smtClean="0"/>
          </a:p>
          <a:p>
            <a:pPr algn="ctr">
              <a:buFont typeface="Wingdings 2" pitchFamily="18" charset="2"/>
              <a:buNone/>
            </a:pPr>
            <a:endParaRPr lang="pl-PL" sz="2800" dirty="0" smtClean="0"/>
          </a:p>
        </p:txBody>
      </p:sp>
      <p:pic>
        <p:nvPicPr>
          <p:cNvPr id="4" name="Obraz 3" descr="Zalew Bledzewski wraz zelektrownią wodną - Gmina Bledzew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356992"/>
            <a:ext cx="6804248" cy="3336412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pl-PL" sz="2800" dirty="0" smtClean="0">
                <a:solidFill>
                  <a:srgbClr val="FF0000"/>
                </a:solidFill>
              </a:rPr>
              <a:t>Promowanie dobrostanu społecznego i dziedzictwa kulturowego na obszarach rybackich, w tym morskiego dziedzictwa kulturowego: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>
                <a:solidFill>
                  <a:schemeClr val="tx2"/>
                </a:solidFill>
              </a:rPr>
              <a:t>tworzenie lub rozwój muzeów, izb regionalnych, izb pamięci lub skansenów mających na celu zachowanie lub prezentowanie lokalnego rzemiosła, historii, sztuki i obyczajów, związanych z tradycjami rybackimi</a:t>
            </a:r>
          </a:p>
          <a:p>
            <a:pPr lvl="0"/>
            <a:r>
              <a:rPr lang="pl-PL" dirty="0" smtClean="0">
                <a:solidFill>
                  <a:schemeClr val="tx2"/>
                </a:solidFill>
              </a:rPr>
              <a:t>promocja obszaru objętego LSR, związana z tradycjami rybackimi,</a:t>
            </a:r>
          </a:p>
          <a:p>
            <a:pPr lvl="0"/>
            <a:r>
              <a:rPr lang="pl-PL" dirty="0" smtClean="0">
                <a:solidFill>
                  <a:schemeClr val="tx2"/>
                </a:solidFill>
              </a:rPr>
              <a:t>popularyzacja rybactwa związaną z obszarem objętym LSR</a:t>
            </a:r>
            <a:r>
              <a:rPr lang="pl-PL" b="1" dirty="0" smtClean="0">
                <a:solidFill>
                  <a:schemeClr val="tx2"/>
                </a:solidFill>
              </a:rPr>
              <a:t>  </a:t>
            </a:r>
            <a:endParaRPr lang="pl-PL" dirty="0" smtClean="0">
              <a:solidFill>
                <a:schemeClr val="tx2"/>
              </a:solidFill>
            </a:endParaRPr>
          </a:p>
          <a:p>
            <a:pPr lvl="0"/>
            <a:r>
              <a:rPr lang="pl-PL" u="sng" dirty="0" smtClean="0">
                <a:solidFill>
                  <a:schemeClr val="tx2"/>
                </a:solidFill>
              </a:rPr>
              <a:t>Wsparcie przyznawane będzie na działalność związaną z tradycjami rybackimi</a:t>
            </a:r>
            <a:endParaRPr lang="pl-PL" dirty="0" smtClean="0">
              <a:solidFill>
                <a:schemeClr val="tx2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>
                <a:solidFill>
                  <a:srgbClr val="FF0000"/>
                </a:solidFill>
              </a:rPr>
              <a:t>Powierzenie społecznościom rybackim ważniejszej roli w rozwoju lokalnym i zarządzaniu lokalnymi zasobami rybołówstwa i działalnością morską, tworzenie partnerstw między naukowcami a rybakami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pl-PL" dirty="0" smtClean="0">
                <a:solidFill>
                  <a:schemeClr val="tx2"/>
                </a:solidFill>
              </a:rPr>
              <a:t>tworzenie sieci złożonych z jednego lub większej liczby niezależnych organów składających się z instytutów naukowych i organizacji rybackich,</a:t>
            </a:r>
          </a:p>
          <a:p>
            <a:pPr lvl="0"/>
            <a:r>
              <a:rPr lang="pl-PL" dirty="0" smtClean="0">
                <a:solidFill>
                  <a:schemeClr val="tx2"/>
                </a:solidFill>
              </a:rPr>
              <a:t>działania wykonywane w ramach takiej sieci, w szczególności projekty naukowe związane z potrzebami sektora rybackiego. Działania takie  mogą obejmować projekty dotyczące gromadzenia danych, badań, upowszechniania wiedzy i najlepszych praktyk.</a:t>
            </a:r>
          </a:p>
          <a:p>
            <a:pPr lvl="0"/>
            <a:r>
              <a:rPr lang="pl-PL" u="sng" dirty="0" smtClean="0">
                <a:solidFill>
                  <a:schemeClr val="tx2"/>
                </a:solidFill>
              </a:rPr>
              <a:t>Wsparcie przyznawane będzie podmiotom prawa publicznego, rybakom, organizacjom rybaków i organizacjom pozarządowym lub lokalnym grupom działania w sektorze rybołówstwa</a:t>
            </a:r>
            <a:r>
              <a:rPr lang="pl-PL" dirty="0" smtClean="0">
                <a:solidFill>
                  <a:schemeClr val="tx2"/>
                </a:solidFill>
              </a:rPr>
              <a:t>.</a:t>
            </a:r>
          </a:p>
          <a:p>
            <a:endParaRPr lang="pl-PL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100" dirty="0" smtClean="0">
                <a:solidFill>
                  <a:srgbClr val="FF0000"/>
                </a:solidFill>
              </a:rPr>
              <a:t>PRIORYTET 4. Zatrudnienie i spójność terytorialna na obszarach rybackich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>
                <a:solidFill>
                  <a:schemeClr val="tx2"/>
                </a:solidFill>
              </a:rPr>
              <a:t>Realizowany poprzez LGD na zasadzie dwutorowości w zakresie rybołówstwa morskiego  blok 1 - operacje około rybackie, tzn. nie związane z technicznymi inwestycjami w zakresie tego sektora, zawarte w projekcie rozporządzenia o EFMR w rozdziale „Rybołówstwo morskie”, oraz – w ramach bloku 2 – operacje charakterystyczne tylko dla rozwoju lokalnego.</a:t>
            </a:r>
          </a:p>
          <a:p>
            <a:r>
              <a:rPr lang="pl-PL" b="1" i="1" u="sng" dirty="0" smtClean="0">
                <a:solidFill>
                  <a:schemeClr val="tx2"/>
                </a:solidFill>
              </a:rPr>
              <a:t>Zrównoważony rozwój obszarów nadmorskich</a:t>
            </a:r>
          </a:p>
          <a:p>
            <a:r>
              <a:rPr lang="pl-PL" b="1" dirty="0" smtClean="0">
                <a:solidFill>
                  <a:schemeClr val="tx2"/>
                </a:solidFill>
              </a:rPr>
              <a:t>Usługi doradcze (art. 29)</a:t>
            </a:r>
          </a:p>
          <a:p>
            <a:r>
              <a:rPr lang="pl-PL" b="1" dirty="0" smtClean="0">
                <a:solidFill>
                  <a:schemeClr val="tx2"/>
                </a:solidFill>
              </a:rPr>
              <a:t>Partnerstwa między naukowcami a rybakami (art. 30 </a:t>
            </a:r>
          </a:p>
          <a:p>
            <a:r>
              <a:rPr lang="pl-PL" b="1" dirty="0" smtClean="0">
                <a:solidFill>
                  <a:schemeClr val="tx2"/>
                </a:solidFill>
              </a:rPr>
              <a:t>Promowanie kapitału ludzkiego i dialogu społecznego (art. 31)</a:t>
            </a:r>
          </a:p>
          <a:p>
            <a:r>
              <a:rPr lang="pl-PL" b="1" dirty="0" smtClean="0">
                <a:solidFill>
                  <a:schemeClr val="tx2"/>
                </a:solidFill>
              </a:rPr>
              <a:t>Ułatwianie różnicowania działalności i tworzenia miejsc pracy 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(art. 32) </a:t>
            </a:r>
          </a:p>
          <a:p>
            <a:r>
              <a:rPr lang="pl-PL" b="1" dirty="0" smtClean="0">
                <a:solidFill>
                  <a:schemeClr val="tx2"/>
                </a:solidFill>
              </a:rPr>
              <a:t>Nowe formy dochodów (33a)</a:t>
            </a:r>
          </a:p>
        </p:txBody>
      </p:sp>
      <p:pic>
        <p:nvPicPr>
          <p:cNvPr id="5" name="Obraz 4" descr="_DSC3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5013175"/>
            <a:ext cx="4536504" cy="1697493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>
                <a:solidFill>
                  <a:srgbClr val="FF0000"/>
                </a:solidFill>
              </a:rPr>
              <a:t>Obszar kwalifikujący się do wsparcia - wybór obszarów zależnych od rybactwa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839816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Wsparcie będzie kierowane na obszary spójne geograficznie, skoncentrowane wokół terenów morskich, jezior, stawów rybnych wśród rzek i estuariów, ze znaczącym, udokumentowanym poziomem zatrudnienia w sektorze rybołówstwa, czyli liczbą osób pracujących w sektorze rybackim przypadającą na 10000 mieszkańców obszaru. </a:t>
            </a:r>
          </a:p>
          <a:p>
            <a:r>
              <a:rPr lang="pl-PL" b="1" dirty="0" smtClean="0">
                <a:solidFill>
                  <a:schemeClr val="tx2"/>
                </a:solidFill>
              </a:rPr>
              <a:t>Obszar gmin objętych LSR będzie musiał się charakteryzować odpowiednio wysokim współczynnikiem rybackości</a:t>
            </a:r>
          </a:p>
          <a:p>
            <a:r>
              <a:rPr lang="pl-PL" b="1" dirty="0" smtClean="0">
                <a:solidFill>
                  <a:schemeClr val="tx2"/>
                </a:solidFill>
              </a:rPr>
              <a:t>Podniesienie współczynnika rybackości – wysokość uzależniona od przyznanej alokacji,</a:t>
            </a:r>
          </a:p>
          <a:p>
            <a:r>
              <a:rPr lang="pl-PL" b="1" dirty="0" smtClean="0">
                <a:solidFill>
                  <a:schemeClr val="tx2"/>
                </a:solidFill>
              </a:rPr>
              <a:t>Zmiany dotyczące katalogu podmiotów  uwzględnianych przy obliczaniu w/</a:t>
            </a:r>
            <a:r>
              <a:rPr lang="pl-PL" b="1" dirty="0" err="1" smtClean="0">
                <a:solidFill>
                  <a:schemeClr val="tx2"/>
                </a:solidFill>
              </a:rPr>
              <a:t>w</a:t>
            </a:r>
            <a:r>
              <a:rPr lang="pl-PL" b="1" dirty="0" smtClean="0">
                <a:solidFill>
                  <a:schemeClr val="tx2"/>
                </a:solidFill>
              </a:rPr>
              <a:t> współczynnika </a:t>
            </a:r>
          </a:p>
          <a:p>
            <a:r>
              <a:rPr lang="pl-PL" b="1" dirty="0" smtClean="0">
                <a:solidFill>
                  <a:schemeClr val="tx2"/>
                </a:solidFill>
              </a:rPr>
              <a:t> Wyliczanie rybackości - zasady jednolite dla wszystkich podmiotów- morskich i śródlądowych</a:t>
            </a:r>
          </a:p>
          <a:p>
            <a:endParaRPr lang="pl-PL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pl-PL" sz="3200" dirty="0" smtClean="0">
                <a:solidFill>
                  <a:srgbClr val="FF0000"/>
                </a:solidFill>
              </a:rPr>
              <a:t>Obszar kwalifikujący się do wsparcia - wybór obszarów zależnych od rybactwa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pl-PL" sz="2800" dirty="0" smtClean="0">
                <a:solidFill>
                  <a:schemeClr val="tx2"/>
                </a:solidFill>
              </a:rPr>
              <a:t>Podstawowa zasada 1 LGD-1 obszar- 1 LSR –  „wyjątkiem” od przyjętej zasady może być </a:t>
            </a:r>
            <a:r>
              <a:rPr lang="pl-PL" sz="2800" dirty="0" err="1" smtClean="0">
                <a:solidFill>
                  <a:schemeClr val="tx2"/>
                </a:solidFill>
              </a:rPr>
              <a:t>monofunduszowa</a:t>
            </a:r>
            <a:r>
              <a:rPr lang="pl-PL" sz="2800" dirty="0" smtClean="0">
                <a:solidFill>
                  <a:schemeClr val="tx2"/>
                </a:solidFill>
              </a:rPr>
              <a:t> strategia z EFMR wdrażana na obszarze zależnym od rybactwa, charakteryzująca się  wysokim współczynnikiem rybackości (liczba aktywnych rybaków na obszarze), oraz branżowością operacji. </a:t>
            </a:r>
          </a:p>
          <a:p>
            <a:r>
              <a:rPr lang="pl-PL" sz="2800" dirty="0" smtClean="0">
                <a:solidFill>
                  <a:schemeClr val="tx2"/>
                </a:solidFill>
              </a:rPr>
              <a:t>Gmina będzie podstawową jednostką w przypadku EFMR- minimalna liczba gmin -2</a:t>
            </a:r>
          </a:p>
          <a:p>
            <a:r>
              <a:rPr lang="pl-PL" sz="2800" dirty="0" smtClean="0">
                <a:solidFill>
                  <a:schemeClr val="tx2"/>
                </a:solidFill>
              </a:rPr>
              <a:t>Liczba ludności objęta LSR wynosić powinna minimum </a:t>
            </a:r>
            <a:r>
              <a:rPr lang="pl-PL" sz="2800" b="1" dirty="0" smtClean="0">
                <a:solidFill>
                  <a:schemeClr val="tx2"/>
                </a:solidFill>
              </a:rPr>
              <a:t>30 000</a:t>
            </a:r>
            <a:r>
              <a:rPr lang="pl-PL" sz="2800" dirty="0" smtClean="0">
                <a:solidFill>
                  <a:schemeClr val="tx2"/>
                </a:solidFill>
              </a:rPr>
              <a:t>, a maksimum </a:t>
            </a:r>
            <a:r>
              <a:rPr lang="pl-PL" sz="2800" b="1" dirty="0" smtClean="0">
                <a:solidFill>
                  <a:schemeClr val="tx2"/>
                </a:solidFill>
              </a:rPr>
              <a:t>150 000 </a:t>
            </a:r>
            <a:r>
              <a:rPr lang="pl-PL" sz="2800" dirty="0" smtClean="0">
                <a:solidFill>
                  <a:schemeClr val="tx2"/>
                </a:solidFill>
              </a:rPr>
              <a:t>mieszkańców. </a:t>
            </a:r>
          </a:p>
          <a:p>
            <a:pPr lvl="0"/>
            <a:endParaRPr lang="pl-PL" sz="2800" dirty="0" smtClean="0"/>
          </a:p>
          <a:p>
            <a:pPr lvl="0"/>
            <a:endParaRPr lang="pl-PL" sz="2800" dirty="0" smtClean="0"/>
          </a:p>
          <a:p>
            <a:endParaRPr lang="pl-PL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pl-PL" sz="3600" dirty="0" smtClean="0">
                <a:solidFill>
                  <a:srgbClr val="FF0000"/>
                </a:solidFill>
              </a:rPr>
              <a:t>Procedura i harmonogram wyboru lokalnych strategii rozwoju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Wybór LGD dokonywany będzie przez komitet wybierający na poziomie regionalnym powołany przez instytucję odpowiedzialną za wybór LSR. 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Ogłoszenie konkursu na wybór LGD nastąpi w terminie jednakowym w całym kraju w oparciu o kryteria dostępu i wyboru LGD jednolite w całym kraju. 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Wybór LGD musi nastąpić nie później niż 2 lata po zatwierdzeniu przez KE umowy partnerskiej. Opublikowanie zaproszenia dla LGD do składania lokalnych strategii rozwoju nastąpi nie później niż 9 miesięcy przed ostateczną datą przewidzianą na wybór LSR. </a:t>
            </a:r>
          </a:p>
          <a:p>
            <a:endParaRPr lang="pl-PL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pl-PL" sz="3600" dirty="0" smtClean="0">
                <a:solidFill>
                  <a:srgbClr val="FF0000"/>
                </a:solidFill>
              </a:rPr>
              <a:t>Kryteria dostępu i wyboru lokalnych strategii rozwoju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839816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Kryteria dostępu zostały określone w art. 28 – 30 rozporządzenia WRS.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Kryteria wyboru dotyczą oceny potencjału i doświadczenia LGD oraz jakości strategii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Podczas opracowywania kryteriów zostaną wykorzystane wyniki badania nt. kryteriów wyboru LGD i LSR, </a:t>
            </a:r>
          </a:p>
          <a:p>
            <a:endParaRPr lang="pl-PL" dirty="0"/>
          </a:p>
        </p:txBody>
      </p:sp>
      <p:pic>
        <p:nvPicPr>
          <p:cNvPr id="5" name="Obraz 4" descr="DSCF223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221088"/>
            <a:ext cx="4104456" cy="2402886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dirty="0" smtClean="0">
                <a:solidFill>
                  <a:srgbClr val="FF0000"/>
                </a:solidFill>
              </a:rPr>
              <a:t>Koszty bieżące funkcjonowania LGD/LSR i animacji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127848"/>
          </a:xfrm>
        </p:spPr>
        <p:txBody>
          <a:bodyPr>
            <a:normAutofit/>
          </a:bodyPr>
          <a:lstStyle/>
          <a:p>
            <a:pPr lvl="0"/>
            <a:r>
              <a:rPr lang="pl-PL" dirty="0" smtClean="0">
                <a:solidFill>
                  <a:schemeClr val="tx2"/>
                </a:solidFill>
              </a:rPr>
              <a:t>Konieczność stworzenia wspólnych zasad wdrożeniowych dla EFROW, EFMR i funduszy strukturalnych, w szczególności w zakresie kosztów funkcjonowania</a:t>
            </a:r>
          </a:p>
          <a:p>
            <a:pPr lvl="0"/>
            <a:r>
              <a:rPr lang="pl-PL" dirty="0" smtClean="0">
                <a:solidFill>
                  <a:schemeClr val="tx2"/>
                </a:solidFill>
              </a:rPr>
              <a:t>Intensywność przyznawanej LGD na koszty bieżące i animację pomocy wynosi max do 95% kosztów kwalifikowalnych.</a:t>
            </a:r>
          </a:p>
          <a:p>
            <a:endParaRPr lang="pl-PL" dirty="0"/>
          </a:p>
        </p:txBody>
      </p:sp>
      <p:pic>
        <p:nvPicPr>
          <p:cNvPr id="5" name="Obraz 4" descr="grzybn podobno kultow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789040"/>
            <a:ext cx="5364088" cy="2687959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FF0000"/>
                </a:solidFill>
              </a:rPr>
              <a:t>Proponowane ZASADY REALIZACJI CLLD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pl-PL" dirty="0" smtClean="0">
                <a:solidFill>
                  <a:schemeClr val="tx2"/>
                </a:solidFill>
              </a:rPr>
              <a:t>Forma prawna LGD –stowarzyszenia rejestrowane, posiadające osobowość prawną, (tak jak jest obecnie w podejściu LEADER), które ponosi odpowiedzialność za zaciągnięte zobowiązania i za realizację strategii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Rola LGD większa niż do tej pory – Polska proponuje, aby LGD prowadziła „projekt CLLD”, którego byłaby beneficjentem.  LGD  rozliczałaby się z  realizacji tego projektu przed instytucją pośredniczącą. Realizacja „projektu CLLD” polegałaby na tym, że LGD udzielałaby wsparcia poszczególnym beneficjentom w postaci </a:t>
            </a:r>
            <a:r>
              <a:rPr lang="pl-PL" dirty="0" err="1" smtClean="0">
                <a:solidFill>
                  <a:schemeClr val="tx2"/>
                </a:solidFill>
              </a:rPr>
              <a:t>minigrantów</a:t>
            </a:r>
            <a:r>
              <a:rPr lang="pl-PL" dirty="0" smtClean="0">
                <a:solidFill>
                  <a:schemeClr val="tx2"/>
                </a:solidFill>
              </a:rPr>
              <a:t>. W ten sposób LGD staje się odpowiedzialna za kompletność dokumentacji złożonych WoD, ich wybór, pomoc beneficjentowi przy rozliczaniu zrealizowanego projektu oraz monitoruje efekty realizacji poszczególnych operacji dofinansowanych  za pomocą </a:t>
            </a:r>
            <a:r>
              <a:rPr lang="pl-PL" dirty="0" err="1" smtClean="0">
                <a:solidFill>
                  <a:schemeClr val="tx2"/>
                </a:solidFill>
              </a:rPr>
              <a:t>minigrantów</a:t>
            </a:r>
            <a:r>
              <a:rPr lang="pl-PL" dirty="0" smtClean="0">
                <a:solidFill>
                  <a:schemeClr val="tx2"/>
                </a:solidFill>
              </a:rPr>
              <a:t>. </a:t>
            </a:r>
          </a:p>
          <a:p>
            <a:pPr lvl="0"/>
            <a:endParaRPr lang="pl-PL" dirty="0" smtClean="0"/>
          </a:p>
          <a:p>
            <a:endParaRPr lang="pl-PL" dirty="0"/>
          </a:p>
        </p:txBody>
      </p:sp>
      <p:pic>
        <p:nvPicPr>
          <p:cNvPr id="4" name="Obraz 4" descr="MM900336585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32656"/>
            <a:ext cx="137160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0000"/>
                </a:solidFill>
              </a:rPr>
              <a:t>Minimalne zadania LGD</a:t>
            </a:r>
            <a:endParaRPr lang="pl-PL" sz="40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pl-PL" dirty="0" smtClean="0">
                <a:solidFill>
                  <a:schemeClr val="tx2"/>
                </a:solidFill>
              </a:rPr>
              <a:t>rozwijanie potencjału podmiotów lokalnych do opracowywania i realizowania operacji;</a:t>
            </a:r>
          </a:p>
          <a:p>
            <a:pPr lvl="0"/>
            <a:r>
              <a:rPr lang="pl-PL" dirty="0" smtClean="0">
                <a:solidFill>
                  <a:schemeClr val="tx2"/>
                </a:solidFill>
              </a:rPr>
              <a:t>opracowanie niedyskryminującej i przejrzystej procedury i kryteriów wyboru operacji, które pozwalają uniknąć konfliktów interesów, gwarantują, że co najmniej 50 % głosów w decyzjach dotyczących wyboru pochodzi od partnerów spoza sektora publicznego, przewidują możliwość odwołania się od decyzji w sprawie wyboru i umożliwiają wybór w drodze procedury pisemnej; </a:t>
            </a:r>
          </a:p>
          <a:p>
            <a:pPr lvl="0"/>
            <a:r>
              <a:rPr lang="pl-PL" dirty="0" smtClean="0">
                <a:solidFill>
                  <a:schemeClr val="tx2"/>
                </a:solidFill>
              </a:rPr>
              <a:t>zapewnianie spójności ze strategią rozwoju lokalnego podczas wyboru operacji poprzez uszeregowanie ich pod względem ważności w zależności od ich wkładu w realizację celów strategii;</a:t>
            </a:r>
          </a:p>
          <a:p>
            <a:endParaRPr lang="pl-PL" dirty="0"/>
          </a:p>
        </p:txBody>
      </p:sp>
      <p:pic>
        <p:nvPicPr>
          <p:cNvPr id="4" name="Obraz 4" descr="MM900336585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20688"/>
            <a:ext cx="137160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836712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 smtClean="0">
                <a:solidFill>
                  <a:schemeClr val="tx2"/>
                </a:solidFill>
              </a:rPr>
              <a:t>Zapisy projektowanego Rozporządzenia Parlamentu Europejskiego i Rady  w sprawie Europejskiego Funduszu Morskiego i Rybackiego,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>
                <a:solidFill>
                  <a:schemeClr val="tx2"/>
                </a:solidFill>
              </a:rPr>
              <a:t>PRIORYTET </a:t>
            </a:r>
            <a:r>
              <a:rPr lang="pl-PL" sz="2400" dirty="0" smtClean="0">
                <a:solidFill>
                  <a:schemeClr val="tx2"/>
                </a:solidFill>
              </a:rPr>
              <a:t>4. Zatrudnienie i spójność terytorialna na obszarach rybackich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>
                <a:solidFill>
                  <a:schemeClr val="tx2"/>
                </a:solidFill>
              </a:rPr>
              <a:t>Obszar kwalifikujący się do wsparcia - wybór obszarów zależnych od rybactwa,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>
                <a:solidFill>
                  <a:schemeClr val="tx2"/>
                </a:solidFill>
              </a:rPr>
              <a:t>Procedura i harmonogram wyboru lokalnych strategii rozwoju,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>
                <a:solidFill>
                  <a:schemeClr val="tx2"/>
                </a:solidFill>
              </a:rPr>
              <a:t>Kryteria dostępu i wyboru lokalnych strategii rozwoju,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>
                <a:solidFill>
                  <a:schemeClr val="tx2"/>
                </a:solidFill>
              </a:rPr>
              <a:t>Minimalne zadania LGD,</a:t>
            </a:r>
          </a:p>
          <a:p>
            <a:pPr algn="ctr">
              <a:buFont typeface="Wingdings 2" pitchFamily="18" charset="2"/>
              <a:buNone/>
            </a:pPr>
            <a:endParaRPr lang="pl-PL" sz="1600" dirty="0" smtClean="0">
              <a:solidFill>
                <a:srgbClr val="FF0000"/>
              </a:solidFill>
            </a:endParaRPr>
          </a:p>
          <a:p>
            <a:pPr algn="ctr">
              <a:buFont typeface="Wingdings 2" pitchFamily="18" charset="2"/>
              <a:buNone/>
            </a:pPr>
            <a:endParaRPr lang="pl-PL" sz="1600" b="1" dirty="0" smtClean="0"/>
          </a:p>
          <a:p>
            <a:pPr algn="ctr">
              <a:buFont typeface="Wingdings 2" pitchFamily="18" charset="2"/>
              <a:buNone/>
            </a:pPr>
            <a:endParaRPr lang="pl-PL" sz="1200" dirty="0" smtClean="0"/>
          </a:p>
          <a:p>
            <a:pPr algn="ctr">
              <a:buFont typeface="Wingdings 2" pitchFamily="18" charset="2"/>
              <a:buNone/>
            </a:pPr>
            <a:endParaRPr lang="pl-PL" sz="1200" dirty="0" smtClean="0"/>
          </a:p>
        </p:txBody>
      </p:sp>
      <p:pic>
        <p:nvPicPr>
          <p:cNvPr id="3" name="Obraz 2" descr="zachod1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653136"/>
            <a:ext cx="4572000" cy="2039887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0000"/>
                </a:solidFill>
              </a:rPr>
              <a:t>Minimalne zadania LGD</a:t>
            </a:r>
            <a:endParaRPr lang="pl-PL" sz="40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pl-PL" dirty="0" smtClean="0">
                <a:solidFill>
                  <a:schemeClr val="tx2"/>
                </a:solidFill>
              </a:rPr>
              <a:t>opracowanie i publikowanie zaproszeń do składania wniosków lub trwająca procedura składania projektów, w tym określanie kryteriów wyboru;</a:t>
            </a:r>
          </a:p>
          <a:p>
            <a:pPr lvl="0"/>
            <a:r>
              <a:rPr lang="pl-PL" dirty="0" smtClean="0">
                <a:solidFill>
                  <a:schemeClr val="tx2"/>
                </a:solidFill>
              </a:rPr>
              <a:t>przyjmowanie wniosków o wsparcie i dokonywanie ich oceny;</a:t>
            </a:r>
          </a:p>
          <a:p>
            <a:pPr lvl="0"/>
            <a:r>
              <a:rPr lang="pl-PL" dirty="0" smtClean="0">
                <a:solidFill>
                  <a:schemeClr val="tx2"/>
                </a:solidFill>
              </a:rPr>
              <a:t>wybór operacji i ustalanie kwoty wsparcia oraz, w stosownych przypadkach, przedkładanie wniosków do organu odpowiedzialnego za ostateczną weryfikację kwalifikowalności przed zatwierdzeniem; </a:t>
            </a:r>
          </a:p>
          <a:p>
            <a:pPr lvl="0"/>
            <a:r>
              <a:rPr lang="pl-PL" dirty="0" smtClean="0">
                <a:solidFill>
                  <a:schemeClr val="tx2"/>
                </a:solidFill>
              </a:rPr>
              <a:t>monitorowanie realizacji strategii rozwoju lokalnego i operacji będących przedmiotem wsparcia oraz przeprowadzanie szczegółowych działań w zakresie oceny związanych ze strategią rozwoju lokalnego. </a:t>
            </a:r>
          </a:p>
          <a:p>
            <a:endParaRPr lang="pl-PL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893175" cy="6264275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pl-PL" sz="2800" dirty="0" smtClean="0">
                <a:solidFill>
                  <a:srgbClr val="FF0000"/>
                </a:solidFill>
                <a:latin typeface="+mj-lt"/>
              </a:rPr>
              <a:t>Rozwój lokalny kierowany przez społeczność czyli przyszła oś priorytetowa 4</a:t>
            </a:r>
          </a:p>
          <a:p>
            <a:pPr indent="223838" algn="ctr">
              <a:buFont typeface="Wingdings 2" pitchFamily="18" charset="2"/>
              <a:buNone/>
              <a:defRPr/>
            </a:pPr>
            <a:r>
              <a:rPr lang="pl-PL" sz="2800" i="1" dirty="0" smtClean="0">
                <a:solidFill>
                  <a:srgbClr val="FF0000"/>
                </a:solidFill>
                <a:latin typeface="+mj-lt"/>
              </a:rPr>
              <a:t>Obszary wewnętrznej dyskusji:</a:t>
            </a:r>
          </a:p>
          <a:p>
            <a:pPr indent="223838" algn="ctr">
              <a:buFont typeface="Wingdings 2" pitchFamily="18" charset="2"/>
              <a:buNone/>
              <a:defRPr/>
            </a:pPr>
            <a:endParaRPr lang="pl-PL" sz="2800" b="1" i="1" dirty="0" smtClean="0">
              <a:solidFill>
                <a:schemeClr val="tx2"/>
              </a:solidFill>
              <a:latin typeface="+mj-lt"/>
            </a:endParaRPr>
          </a:p>
          <a:p>
            <a:pPr indent="223838" algn="ctr">
              <a:lnSpc>
                <a:spcPct val="150000"/>
              </a:lnSpc>
              <a:defRPr/>
            </a:pPr>
            <a:r>
              <a:rPr lang="pl-PL" sz="2000" dirty="0" smtClean="0">
                <a:solidFill>
                  <a:schemeClr val="tx2"/>
                </a:solidFill>
              </a:rPr>
              <a:t>Określenie zasad funkcjonowania dwóch grup (LGR i LGD) na jednym terenie</a:t>
            </a:r>
          </a:p>
          <a:p>
            <a:pPr indent="223838">
              <a:lnSpc>
                <a:spcPct val="150000"/>
              </a:lnSpc>
              <a:defRPr/>
            </a:pPr>
            <a:r>
              <a:rPr lang="pl-PL" sz="2000" dirty="0" smtClean="0">
                <a:solidFill>
                  <a:schemeClr val="tx2"/>
                </a:solidFill>
              </a:rPr>
              <a:t>Określenie katalogu działań w poszczególnych funduszach- koszty niekwalifikowalne</a:t>
            </a:r>
          </a:p>
          <a:p>
            <a:pPr indent="223838">
              <a:lnSpc>
                <a:spcPct val="150000"/>
              </a:lnSpc>
              <a:defRPr/>
            </a:pPr>
            <a:r>
              <a:rPr lang="pl-PL" sz="2000" dirty="0" smtClean="0">
                <a:solidFill>
                  <a:schemeClr val="tx2"/>
                </a:solidFill>
              </a:rPr>
              <a:t>Jednolite kryteria wyboru LGD</a:t>
            </a:r>
          </a:p>
          <a:p>
            <a:pPr indent="223838">
              <a:lnSpc>
                <a:spcPct val="150000"/>
              </a:lnSpc>
              <a:defRPr/>
            </a:pPr>
            <a:r>
              <a:rPr lang="pl-PL" sz="2000" dirty="0" smtClean="0">
                <a:solidFill>
                  <a:schemeClr val="tx2"/>
                </a:solidFill>
              </a:rPr>
              <a:t>Prace nad skoordynowanym i jednolitym systemem wdrażania</a:t>
            </a:r>
          </a:p>
          <a:p>
            <a:pPr indent="223838">
              <a:lnSpc>
                <a:spcPct val="150000"/>
              </a:lnSpc>
              <a:defRPr/>
            </a:pPr>
            <a:r>
              <a:rPr lang="pl-PL" sz="2000" dirty="0" smtClean="0">
                <a:solidFill>
                  <a:schemeClr val="tx2"/>
                </a:solidFill>
              </a:rPr>
              <a:t>Koordynacja na poziomie krajowym MRiRW czy MRR</a:t>
            </a:r>
          </a:p>
          <a:p>
            <a:pPr>
              <a:buFont typeface="Wingdings 2" pitchFamily="18" charset="2"/>
              <a:buNone/>
              <a:defRPr/>
            </a:pPr>
            <a:endParaRPr lang="pl-PL" sz="2000" dirty="0" smtClean="0">
              <a:latin typeface="Cambria" pitchFamily="18" charset="0"/>
            </a:endParaRPr>
          </a:p>
          <a:p>
            <a:pPr>
              <a:defRPr/>
            </a:pPr>
            <a:endParaRPr lang="pl-PL" sz="2000" dirty="0">
              <a:latin typeface="Cambria" pitchFamily="18" charset="0"/>
            </a:endParaRPr>
          </a:p>
        </p:txBody>
      </p:sp>
      <p:pic>
        <p:nvPicPr>
          <p:cNvPr id="4" name="Obraz 4" descr="MM90033658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356992"/>
            <a:ext cx="137160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229600" cy="1524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dirty="0" smtClean="0">
                <a:solidFill>
                  <a:schemeClr val="hlink"/>
                </a:solidFill>
                <a:latin typeface="Cambria" pitchFamily="18" charset="0"/>
              </a:rPr>
              <a:t/>
            </a:r>
            <a:br>
              <a:rPr lang="pl-PL" dirty="0" smtClean="0">
                <a:solidFill>
                  <a:schemeClr val="hlink"/>
                </a:solidFill>
                <a:latin typeface="Cambria" pitchFamily="18" charset="0"/>
              </a:rPr>
            </a:br>
            <a:endParaRPr lang="pl-PL" dirty="0"/>
          </a:p>
        </p:txBody>
      </p:sp>
      <p:sp>
        <p:nvSpPr>
          <p:cNvPr id="18435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268760"/>
            <a:ext cx="9144000" cy="439226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pl-PL" sz="3600" b="1" i="1" dirty="0" smtClean="0">
                <a:solidFill>
                  <a:srgbClr val="FF0000"/>
                </a:solidFill>
                <a:latin typeface="+mj-lt"/>
              </a:rPr>
              <a:t>Dziękuję za uwagę</a:t>
            </a:r>
          </a:p>
          <a:p>
            <a:pPr algn="ctr">
              <a:buFont typeface="Wingdings 2" pitchFamily="18" charset="2"/>
              <a:buNone/>
            </a:pPr>
            <a:endParaRPr lang="pl-PL" sz="3600" b="1" dirty="0" smtClean="0">
              <a:solidFill>
                <a:srgbClr val="FFC000"/>
              </a:solidFill>
              <a:latin typeface="Cambria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pl-PL" sz="2800" b="1" dirty="0" smtClean="0">
                <a:solidFill>
                  <a:schemeClr val="tx2"/>
                </a:solidFill>
                <a:latin typeface="+mj-lt"/>
              </a:rPr>
              <a:t>Jolanta Perkowska</a:t>
            </a:r>
          </a:p>
          <a:p>
            <a:pPr algn="ctr">
              <a:buFont typeface="Wingdings 2" pitchFamily="18" charset="2"/>
              <a:buNone/>
            </a:pPr>
            <a:r>
              <a:rPr lang="pl-PL" sz="2800" dirty="0" smtClean="0">
                <a:solidFill>
                  <a:schemeClr val="tx2"/>
                </a:solidFill>
                <a:latin typeface="+mj-lt"/>
              </a:rPr>
              <a:t>Departament Rybołówstwa MRiRW</a:t>
            </a:r>
          </a:p>
          <a:p>
            <a:pPr algn="ctr">
              <a:buFont typeface="Wingdings 2" pitchFamily="18" charset="2"/>
              <a:buNone/>
            </a:pPr>
            <a:endParaRPr lang="pl-PL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5" descr="C:\Documents and Settings\tczor\Pulpit\Wizualizacja\PO RYBY Logo2 CM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97152"/>
            <a:ext cx="2533222" cy="170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ymbol zastępczy zawartości 3" descr="logo_ministerstwa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869160"/>
            <a:ext cx="1570794" cy="155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>
                <a:solidFill>
                  <a:srgbClr val="FF0000"/>
                </a:solidFill>
              </a:rPr>
              <a:t>Podstawy prawne</a:t>
            </a:r>
            <a:br>
              <a:rPr lang="pl-PL" sz="3600" dirty="0" smtClean="0">
                <a:solidFill>
                  <a:srgbClr val="FF0000"/>
                </a:solidFill>
              </a:rPr>
            </a:br>
            <a:r>
              <a:rPr lang="pl-PL" sz="3600" dirty="0" smtClean="0">
                <a:solidFill>
                  <a:srgbClr val="FF0000"/>
                </a:solidFill>
              </a:rPr>
              <a:t>oraz źródła wiedzy: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983832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 smtClean="0">
                <a:solidFill>
                  <a:schemeClr val="tx2"/>
                </a:solidFill>
              </a:rPr>
              <a:t>ROZPORZĄDZENIE PARLAMENTU EUROPEJSKIEGO I RADY </a:t>
            </a:r>
            <a:r>
              <a:rPr lang="pl-PL" b="1" dirty="0" smtClean="0">
                <a:solidFill>
                  <a:schemeClr val="tx2"/>
                </a:solidFill>
              </a:rPr>
              <a:t>ustanawiające wspólne przepisy</a:t>
            </a:r>
            <a:r>
              <a:rPr lang="pl-PL" dirty="0" smtClean="0">
                <a:solidFill>
                  <a:schemeClr val="tx2"/>
                </a:solidFill>
              </a:rPr>
              <a:t> dotyczące Europejskiego Funduszu Rozwoju Regionalnego, Europejskiego Funduszu Społecznego, Funduszu Spójności, Europejskiego Funduszu Rolnego na rzecz Rozwoju Obszarów Wiejskich oraz Europejskiego Funduszu Morskiego i Rybackiego objętych zakresem wspólnych ram strategicznych oraz ustanawiające przepisy ogólne dotyczące Europejskiego Funduszu Rozwoju Regionalnego, Europejskiego Funduszu Społecznego i Funduszu Spójności, oraz uchylające rozporządzenie (WE) nr 1083/2006, COM(2011) 615 wersja ostateczna, zmieniony wniosek COM(2012) 496 wersja ostateczna.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 smtClean="0">
                <a:solidFill>
                  <a:schemeClr val="tx2"/>
                </a:solidFill>
              </a:rPr>
              <a:t>ROZPORZĄDZENIE PARLAMENTU EUROPEJSKIEGO I RADY w sprawie </a:t>
            </a:r>
            <a:r>
              <a:rPr lang="pl-PL" b="1" dirty="0" smtClean="0">
                <a:solidFill>
                  <a:schemeClr val="tx2"/>
                </a:solidFill>
              </a:rPr>
              <a:t>Europejskiego Funduszu Morskiego i Rybackiego </a:t>
            </a:r>
            <a:r>
              <a:rPr lang="pl-PL" dirty="0" smtClean="0">
                <a:solidFill>
                  <a:schemeClr val="tx2"/>
                </a:solidFill>
              </a:rPr>
              <a:t>uchylające rozporządzenie rady (WE) nr 1198/2006 i rozporządzenie Rady (WE) nr 861/2006 oraz rozporządzenie Rady nr XXX/2011 </a:t>
            </a:r>
            <a:r>
              <a:rPr lang="pl-PL" b="1" dirty="0" smtClean="0">
                <a:solidFill>
                  <a:schemeClr val="tx2"/>
                </a:solidFill>
              </a:rPr>
              <a:t>w sprawie zintegrowanej polityki morskiej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>
                <a:solidFill>
                  <a:schemeClr val="tx2"/>
                </a:solidFill>
              </a:rPr>
              <a:t>Wspólne Wytyczne </a:t>
            </a:r>
            <a:r>
              <a:rPr lang="pl-PL" dirty="0" smtClean="0">
                <a:solidFill>
                  <a:schemeClr val="tx2"/>
                </a:solidFill>
              </a:rPr>
              <a:t>Dyrekcji Generalnych KE AGRI, EMPL, MARE I REGIO na temat rozwoju lokalnego kierowanego przez społeczność w ramach europejskich funduszy strukturalnych i inwestycyjnych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 smtClean="0">
                <a:solidFill>
                  <a:schemeClr val="tx2"/>
                </a:solidFill>
              </a:rPr>
              <a:t>Programowanie perspektywy finansowej 2014 -2020 - </a:t>
            </a:r>
            <a:r>
              <a:rPr lang="pl-PL" b="1" dirty="0" smtClean="0">
                <a:solidFill>
                  <a:schemeClr val="tx2"/>
                </a:solidFill>
              </a:rPr>
              <a:t>Umowa Partnerstwa </a:t>
            </a:r>
            <a:r>
              <a:rPr lang="pl-PL" dirty="0" smtClean="0">
                <a:solidFill>
                  <a:schemeClr val="tx2"/>
                </a:solidFill>
              </a:rPr>
              <a:t>–(wstępny projekt)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 err="1" smtClean="0">
                <a:solidFill>
                  <a:schemeClr val="tx2"/>
                </a:solidFill>
              </a:rPr>
              <a:t>Operacjonalizacja</a:t>
            </a:r>
            <a:r>
              <a:rPr lang="pl-PL" dirty="0" smtClean="0">
                <a:solidFill>
                  <a:schemeClr val="tx2"/>
                </a:solidFill>
              </a:rPr>
              <a:t> podejścia </a:t>
            </a:r>
            <a:r>
              <a:rPr lang="pl-PL" b="1" dirty="0" smtClean="0">
                <a:solidFill>
                  <a:schemeClr val="tx2"/>
                </a:solidFill>
              </a:rPr>
              <a:t>Community-Led Local Development </a:t>
            </a:r>
            <a:r>
              <a:rPr lang="pl-PL" dirty="0" smtClean="0">
                <a:solidFill>
                  <a:schemeClr val="tx2"/>
                </a:solidFill>
              </a:rPr>
              <a:t>(Rozwój lokalny kierowany przez społeczność)- materiał roboczy</a:t>
            </a:r>
          </a:p>
          <a:p>
            <a:endParaRPr lang="pl-PL" dirty="0"/>
          </a:p>
        </p:txBody>
      </p:sp>
      <p:pic>
        <p:nvPicPr>
          <p:cNvPr id="4" name="Obraz 4" descr="MM90033658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517232"/>
            <a:ext cx="137160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sz="2000" b="1" dirty="0" smtClean="0">
                <a:latin typeface="Arial" pitchFamily="34" charset="0"/>
              </a:rPr>
              <a:t/>
            </a:r>
            <a:br>
              <a:rPr lang="pl-PL" sz="2000" b="1" dirty="0" smtClean="0">
                <a:latin typeface="Arial" pitchFamily="34" charset="0"/>
              </a:rPr>
            </a:br>
            <a:r>
              <a:rPr lang="pl-PL" sz="3100" dirty="0" smtClean="0">
                <a:solidFill>
                  <a:srgbClr val="FF0000"/>
                </a:solidFill>
              </a:rPr>
              <a:t>Zapisy projektowanego Rozporządzenia Parlamentu Europejskiego i Rady  w sprawie Europejskiego Funduszu Morskiego i Rybackiego</a:t>
            </a:r>
            <a:r>
              <a:rPr lang="pl-PL" sz="2000" i="1" dirty="0" smtClean="0"/>
              <a:t/>
            </a:r>
            <a:br>
              <a:rPr lang="pl-PL" sz="2000" i="1" dirty="0" smtClean="0"/>
            </a:br>
            <a:endParaRPr lang="pl-PL" sz="2000" b="1" dirty="0" smtClean="0"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800" dirty="0" smtClean="0">
                <a:solidFill>
                  <a:schemeClr val="tx2"/>
                </a:solidFill>
              </a:rPr>
              <a:t>Wsparcie na rzecz realizacji lokalnych strategii rozwoju można przyznać </a:t>
            </a:r>
            <a:r>
              <a:rPr lang="pl-PL" sz="2800" b="1" dirty="0" smtClean="0">
                <a:solidFill>
                  <a:schemeClr val="tx2"/>
                </a:solidFill>
              </a:rPr>
              <a:t>dla następujących priorytetów</a:t>
            </a:r>
            <a:r>
              <a:rPr lang="pl-PL" sz="2800" dirty="0" smtClean="0">
                <a:solidFill>
                  <a:schemeClr val="tx2"/>
                </a:solidFill>
              </a:rPr>
              <a:t>:</a:t>
            </a:r>
            <a:endParaRPr lang="pl-PL" sz="3200" dirty="0" smtClean="0">
              <a:solidFill>
                <a:schemeClr val="tx2"/>
              </a:solidFill>
            </a:endParaRPr>
          </a:p>
          <a:p>
            <a:r>
              <a:rPr lang="pl-PL" sz="2800" dirty="0" smtClean="0">
                <a:solidFill>
                  <a:schemeClr val="tx2"/>
                </a:solidFill>
              </a:rPr>
              <a:t>dążenie do maksymalizowania udziału sektorów rybołówstwa i akwakultury w zrównoważonym</a:t>
            </a:r>
            <a:r>
              <a:rPr lang="pl-PL" sz="3200" dirty="0" smtClean="0">
                <a:solidFill>
                  <a:schemeClr val="tx2"/>
                </a:solidFill>
              </a:rPr>
              <a:t> </a:t>
            </a:r>
            <a:r>
              <a:rPr lang="pl-PL" sz="2800" dirty="0" smtClean="0">
                <a:solidFill>
                  <a:schemeClr val="tx2"/>
                </a:solidFill>
              </a:rPr>
              <a:t>rozwoju przybrzeżnych i położonych w głębi lądu obszarów rybackich;</a:t>
            </a:r>
            <a:endParaRPr lang="pl-PL" sz="3200" dirty="0" smtClean="0">
              <a:solidFill>
                <a:schemeClr val="tx2"/>
              </a:solidFill>
            </a:endParaRPr>
          </a:p>
          <a:p>
            <a:r>
              <a:rPr lang="pl-PL" sz="2800" dirty="0" smtClean="0">
                <a:solidFill>
                  <a:schemeClr val="tx2"/>
                </a:solidFill>
              </a:rPr>
              <a:t>dążenie do zagwarantowania, że lokalne społeczności w pełni wykorzystują możliwości oferowane</a:t>
            </a:r>
            <a:r>
              <a:rPr lang="pl-PL" sz="3200" dirty="0" smtClean="0">
                <a:solidFill>
                  <a:schemeClr val="tx2"/>
                </a:solidFill>
              </a:rPr>
              <a:t> </a:t>
            </a:r>
            <a:r>
              <a:rPr lang="pl-PL" sz="2800" dirty="0" smtClean="0">
                <a:solidFill>
                  <a:schemeClr val="tx2"/>
                </a:solidFill>
              </a:rPr>
              <a:t>przez rozwój gospodarki morskiej i obszarów przybrzeżnych oraz czerpią z tych możliwości korzyści.</a:t>
            </a:r>
            <a:endParaRPr lang="pl-PL" sz="3200" dirty="0" smtClean="0">
              <a:solidFill>
                <a:schemeClr val="tx2"/>
              </a:solidFill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altLang="zh-CN" sz="2200" dirty="0" smtClean="0">
              <a:cs typeface="Times New Roman" pitchFamily="18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altLang="zh-CN" sz="2200" dirty="0" smtClean="0">
              <a:cs typeface="Times New Roman" pitchFamily="18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altLang="zh-CN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l-PL" sz="2200" u="sng" dirty="0" smtClean="0">
              <a:solidFill>
                <a:srgbClr val="008080"/>
              </a:solidFill>
            </a:endParaRPr>
          </a:p>
        </p:txBody>
      </p:sp>
      <p:pic>
        <p:nvPicPr>
          <p:cNvPr id="4" name="Obraz 4" descr="MM90033658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988840"/>
            <a:ext cx="137160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rgbClr val="FF0000"/>
                </a:solidFill>
              </a:rPr>
              <a:t>Rozwój lokalny kierowany przez społeczność w ramach EFMR- PRIORYTET 4. Zatrudnienie i spójność terytorialna na obszarach rybackich</a:t>
            </a:r>
            <a:endParaRPr lang="pl-PL" sz="28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KE dąży do rozbudowania działań w ramach osi 4. 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Dwa rodzaje strategii: węższe strategie, które skupiają się bardziej na powiązaniach w ramach lokalnych łańcuchów dostaw rybackich, oraz szersze strategie dotyczące dywersyfikacji, lokalnych elementów „niebieskiego” wzrostu i zarządzania środowiskiem morskim i przybrzeżnym. 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EFMR pomimo braku obligatoryjności, </a:t>
            </a:r>
            <a:r>
              <a:rPr lang="pl-PL" u="sng" dirty="0" smtClean="0">
                <a:solidFill>
                  <a:schemeClr val="tx2"/>
                </a:solidFill>
              </a:rPr>
              <a:t>przystępuje do kontynuacji realizacji LSR</a:t>
            </a:r>
            <a:r>
              <a:rPr lang="pl-PL" dirty="0" smtClean="0">
                <a:solidFill>
                  <a:schemeClr val="tx2"/>
                </a:solidFill>
              </a:rPr>
              <a:t>. 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LSROR opracowane przez obecnie funkcjonujące 48 LGR są dokumentami planistycznymi o charakterze wieloletnim. Przedłużenie funkcjonowania LGR w następnym okresie daje szansę na ciągłą i spójną realizację zmian na obszarach zależnych od rybactwa. </a:t>
            </a:r>
          </a:p>
          <a:p>
            <a:endParaRPr lang="pl-PL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eaLnBrk="1" hangingPunct="1"/>
            <a:r>
              <a:rPr lang="pl-PL" sz="2000" b="1" dirty="0" smtClean="0">
                <a:latin typeface="Arial" pitchFamily="34" charset="0"/>
              </a:rPr>
              <a:t/>
            </a:r>
            <a:br>
              <a:rPr lang="pl-PL" sz="2000" b="1" dirty="0" smtClean="0">
                <a:latin typeface="Arial" pitchFamily="34" charset="0"/>
              </a:rPr>
            </a:br>
            <a:endParaRPr lang="pl-PL" sz="2000" b="1" dirty="0" smtClean="0"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775325"/>
          </a:xfrm>
        </p:spPr>
        <p:txBody>
          <a:bodyPr>
            <a:normAutofit fontScale="92500" lnSpcReduction="10000"/>
          </a:bodyPr>
          <a:lstStyle/>
          <a:p>
            <a:pPr marL="640080" lvl="1" indent="-24688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altLang="zh-CN" sz="2200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lvl="1" algn="ctr">
              <a:buNone/>
              <a:defRPr/>
            </a:pPr>
            <a:r>
              <a:rPr lang="pl-PL" sz="3200" dirty="0" smtClean="0">
                <a:solidFill>
                  <a:srgbClr val="FF0000"/>
                </a:solidFill>
                <a:latin typeface="+mj-lt"/>
              </a:rPr>
              <a:t>PRIORYTET 4. Zatrudnienie i spójność terytorialna na obszarach rybackich</a:t>
            </a:r>
            <a:endParaRPr lang="pl-PL" altLang="zh-CN" sz="30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850392" lvl="1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pl-PL" altLang="zh-CN" sz="2200" dirty="0" smtClean="0">
                <a:solidFill>
                  <a:schemeClr val="tx2"/>
                </a:solidFill>
                <a:cs typeface="Times New Roman" pitchFamily="18" charset="0"/>
              </a:rPr>
              <a:t>Podnoszenie wartości produktów, tworzenie miejsc pracy i promowanie innowacji na wszystkich etapach łańcucha dostaw w sektorze rybołówstwa i akwakultury;</a:t>
            </a:r>
          </a:p>
          <a:p>
            <a:pPr marL="850392" lvl="1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pl-PL" altLang="zh-CN" sz="2200" dirty="0" smtClean="0">
                <a:solidFill>
                  <a:schemeClr val="tx2"/>
                </a:solidFill>
                <a:cs typeface="Times New Roman" pitchFamily="18" charset="0"/>
              </a:rPr>
              <a:t>Wspieranie różnicowania działalności i tworzenia miejsc pracy na obszarach rybackich zwłaszcza w innych sektorach gospodarki morskiej;</a:t>
            </a:r>
          </a:p>
          <a:p>
            <a:pPr marL="850392" lvl="1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pl-PL" altLang="zh-CN" sz="2200" dirty="0" smtClean="0">
                <a:solidFill>
                  <a:schemeClr val="tx2"/>
                </a:solidFill>
                <a:cs typeface="Times New Roman" pitchFamily="18" charset="0"/>
              </a:rPr>
              <a:t>Wspieranie i wykorzystywanie atutów środowiska naturalnego na obszarach rybackich, w tym operacji na rzecz łagodzenia zmiany klimatu;</a:t>
            </a:r>
          </a:p>
          <a:p>
            <a:pPr marL="850392" lvl="1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pl-PL" altLang="zh-CN" sz="2200" dirty="0" smtClean="0">
                <a:solidFill>
                  <a:schemeClr val="tx2"/>
                </a:solidFill>
                <a:cs typeface="Times New Roman" pitchFamily="18" charset="0"/>
              </a:rPr>
              <a:t>Promowanie dobrostanu społecznego i dziedzictwa kulturowego na obszarach rybackich, w tym morskiego dziedzictwa kulturowego;</a:t>
            </a:r>
          </a:p>
          <a:p>
            <a:pPr marL="850392" lvl="1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pl-PL" altLang="zh-CN" sz="2200" dirty="0" smtClean="0">
                <a:solidFill>
                  <a:schemeClr val="tx2"/>
                </a:solidFill>
                <a:cs typeface="Times New Roman" pitchFamily="18" charset="0"/>
              </a:rPr>
              <a:t>Powierzenie społecznościom rybackim ważniejszej roli w rozwoju lokalnym i zarządzaniu lokalnymi zasobami rybołówstwa i działalnością morską.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altLang="zh-CN" sz="2200" dirty="0" smtClean="0">
              <a:cs typeface="Times New Roman" pitchFamily="18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altLang="zh-CN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l-PL" sz="2200" u="sng" dirty="0" smtClean="0">
              <a:solidFill>
                <a:srgbClr val="00808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pl-PL" sz="2800" dirty="0" smtClean="0">
                <a:solidFill>
                  <a:srgbClr val="FF0000"/>
                </a:solidFill>
              </a:rPr>
              <a:t>Podnoszenie wartości produktów, tworzeniu miejsc pracy i promowaniu innowacji na wszystkich etapach łańcucha dostaw w sektorze rybołówstwa i akwakultury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 smtClean="0">
                <a:solidFill>
                  <a:schemeClr val="tx2"/>
                </a:solidFill>
              </a:rPr>
              <a:t>tworzenie lub rozwój systemów sprzedaży produktów rybactwa, jako działalności marginalnej, lokalnej i ograniczonej </a:t>
            </a:r>
          </a:p>
          <a:p>
            <a:pPr lvl="0"/>
            <a:r>
              <a:rPr lang="pl-PL" dirty="0" smtClean="0">
                <a:solidFill>
                  <a:schemeClr val="tx2"/>
                </a:solidFill>
              </a:rPr>
              <a:t>promocja produktów rybnych, podczas wystaw lub targów </a:t>
            </a:r>
          </a:p>
          <a:p>
            <a:pPr lvl="0"/>
            <a:r>
              <a:rPr lang="pl-PL" u="sng" dirty="0" smtClean="0">
                <a:solidFill>
                  <a:schemeClr val="tx2"/>
                </a:solidFill>
              </a:rPr>
              <a:t>Wsparcie przyznawane będzie na produkty rybne i dla osób zajmujących się działalnością rybacką </a:t>
            </a:r>
            <a:endParaRPr lang="pl-PL" dirty="0" smtClean="0">
              <a:solidFill>
                <a:schemeClr val="tx2"/>
              </a:solidFill>
            </a:endParaRPr>
          </a:p>
          <a:p>
            <a:endParaRPr lang="pl-PL" dirty="0"/>
          </a:p>
        </p:txBody>
      </p:sp>
      <p:pic>
        <p:nvPicPr>
          <p:cNvPr id="5" name="Obraz 4" descr="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6914" y="4869160"/>
            <a:ext cx="3409262" cy="198884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pl-PL" sz="2800" dirty="0" smtClean="0">
                <a:solidFill>
                  <a:srgbClr val="FF0000"/>
                </a:solidFill>
              </a:rPr>
              <a:t>Wspieranie różnicowania działalności i tworzenia miejsc pracy na obszarach rybackich, zwłaszcza w innych sektorach gospodarki morskiej: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2400" dirty="0" smtClean="0">
                <a:solidFill>
                  <a:schemeClr val="tx2"/>
                </a:solidFill>
              </a:rPr>
              <a:t>tworzenie i rozwój przedsiębiorstw nieprowadzących działalności rybackiej;</a:t>
            </a:r>
          </a:p>
          <a:p>
            <a:pPr lvl="0"/>
            <a:r>
              <a:rPr lang="pl-PL" sz="2400" dirty="0" smtClean="0">
                <a:solidFill>
                  <a:schemeClr val="tx2"/>
                </a:solidFill>
              </a:rPr>
              <a:t>doposażenie statków floty łodziowego rybołówstwa przybrzeżnego w celu zmiany ich przeznaczenia na potrzeby działalności innej niż połowowa. </a:t>
            </a:r>
          </a:p>
          <a:p>
            <a:pPr lvl="0"/>
            <a:r>
              <a:rPr lang="pl-PL" sz="2400" u="sng" dirty="0" smtClean="0">
                <a:solidFill>
                  <a:schemeClr val="tx2"/>
                </a:solidFill>
              </a:rPr>
              <a:t>Wsparcia przyznawane </a:t>
            </a:r>
            <a:r>
              <a:rPr lang="pl-PL" sz="2400" u="sng" dirty="0" smtClean="0">
                <a:solidFill>
                  <a:schemeClr val="tx2"/>
                </a:solidFill>
              </a:rPr>
              <a:t>rybakom</a:t>
            </a:r>
            <a:r>
              <a:rPr lang="pl-PL" sz="2400" u="sng" dirty="0" smtClean="0">
                <a:solidFill>
                  <a:schemeClr val="tx2"/>
                </a:solidFill>
              </a:rPr>
              <a:t>, </a:t>
            </a:r>
            <a:endParaRPr lang="pl-PL" dirty="0"/>
          </a:p>
        </p:txBody>
      </p:sp>
      <p:pic>
        <p:nvPicPr>
          <p:cNvPr id="4" name="Obraz 3" descr="_DSC3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221088"/>
            <a:ext cx="3779912" cy="2498249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pl-PL" sz="2800" dirty="0" smtClean="0">
                <a:solidFill>
                  <a:srgbClr val="FF0000"/>
                </a:solidFill>
              </a:rPr>
              <a:t>Wspieranie i wykorzystywanie atutów środowiska naturalnego na obszarach rybackich, w tym operacji na rzecz łagodzenia zmiany klimatu: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2400" dirty="0" smtClean="0">
                <a:solidFill>
                  <a:schemeClr val="tx2"/>
                </a:solidFill>
              </a:rPr>
              <a:t>budowa, odbudowa, rozbudowa lub zabezpieczenie szlaków wodnych</a:t>
            </a:r>
          </a:p>
          <a:p>
            <a:pPr lvl="0"/>
            <a:r>
              <a:rPr lang="pl-PL" sz="2400" dirty="0" smtClean="0">
                <a:solidFill>
                  <a:schemeClr val="tx2"/>
                </a:solidFill>
              </a:rPr>
              <a:t>zachowanie różnorodności biologicznej i chronionych gatunków ryb lub innych organizmów wodnych</a:t>
            </a:r>
          </a:p>
          <a:p>
            <a:pPr lvl="0"/>
            <a:r>
              <a:rPr lang="pl-PL" sz="2400" dirty="0" smtClean="0">
                <a:solidFill>
                  <a:schemeClr val="tx2"/>
                </a:solidFill>
              </a:rPr>
              <a:t>r</a:t>
            </a:r>
            <a:r>
              <a:rPr lang="pl-PL" sz="2400" dirty="0" smtClean="0">
                <a:solidFill>
                  <a:schemeClr val="tx2"/>
                </a:solidFill>
              </a:rPr>
              <a:t>emont, odbudowę </a:t>
            </a:r>
            <a:r>
              <a:rPr lang="pl-PL" sz="2400" dirty="0" smtClean="0">
                <a:solidFill>
                  <a:schemeClr val="tx2"/>
                </a:solidFill>
              </a:rPr>
              <a:t>budynków lub budowli </a:t>
            </a:r>
            <a:r>
              <a:rPr lang="pl-PL" sz="2400" dirty="0" smtClean="0">
                <a:solidFill>
                  <a:schemeClr val="tx2"/>
                </a:solidFill>
              </a:rPr>
              <a:t>lub </a:t>
            </a:r>
            <a:r>
              <a:rPr lang="pl-PL" sz="2400" dirty="0" smtClean="0">
                <a:solidFill>
                  <a:schemeClr val="tx2"/>
                </a:solidFill>
              </a:rPr>
              <a:t>wymianę instalacji i urządzeń technicznych znajdujących się w tych </a:t>
            </a:r>
            <a:r>
              <a:rPr lang="pl-PL" sz="2400" dirty="0" smtClean="0">
                <a:solidFill>
                  <a:schemeClr val="tx2"/>
                </a:solidFill>
              </a:rPr>
              <a:t>budynkach związanych z prowadzeniem </a:t>
            </a:r>
            <a:r>
              <a:rPr lang="pl-PL" sz="2400" dirty="0" smtClean="0">
                <a:solidFill>
                  <a:schemeClr val="tx2"/>
                </a:solidFill>
              </a:rPr>
              <a:t>działalności rybackiej, uszkodzonych albo zniszczonych w wyniku klęski żywiołowej, </a:t>
            </a:r>
          </a:p>
          <a:p>
            <a:pPr lvl="0"/>
            <a:r>
              <a:rPr lang="pl-PL" sz="2400" dirty="0" smtClean="0">
                <a:solidFill>
                  <a:schemeClr val="tx2"/>
                </a:solidFill>
              </a:rPr>
              <a:t>zabiegi związane z usuwaniem szkód powstałych w wyniku klęsk </a:t>
            </a:r>
            <a:r>
              <a:rPr lang="pl-PL" sz="2400" dirty="0" smtClean="0">
                <a:solidFill>
                  <a:schemeClr val="tx2"/>
                </a:solidFill>
              </a:rPr>
              <a:t>żywiołowych</a:t>
            </a:r>
            <a:endParaRPr lang="pl-PL" sz="2400" dirty="0" smtClean="0">
              <a:solidFill>
                <a:schemeClr val="tx2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zepły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</TotalTime>
  <Words>1740</Words>
  <Application>Microsoft Office PowerPoint</Application>
  <PresentationFormat>Pokaz na ekranie (4:3)</PresentationFormat>
  <Paragraphs>128</Paragraphs>
  <Slides>22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Przepływ</vt:lpstr>
      <vt:lpstr>Slajd 1</vt:lpstr>
      <vt:lpstr>Slajd 2</vt:lpstr>
      <vt:lpstr>  Podstawy prawne oraz źródła wiedzy: </vt:lpstr>
      <vt:lpstr> Zapisy projektowanego Rozporządzenia Parlamentu Europejskiego i Rady  w sprawie Europejskiego Funduszu Morskiego i Rybackiego </vt:lpstr>
      <vt:lpstr>Rozwój lokalny kierowany przez społeczność w ramach EFMR- PRIORYTET 4. Zatrudnienie i spójność terytorialna na obszarach rybackich</vt:lpstr>
      <vt:lpstr> </vt:lpstr>
      <vt:lpstr>Podnoszenie wartości produktów, tworzeniu miejsc pracy i promowaniu innowacji na wszystkich etapach łańcucha dostaw w sektorze rybołówstwa i akwakultury </vt:lpstr>
      <vt:lpstr>Wspieranie różnicowania działalności i tworzenia miejsc pracy na obszarach rybackich, zwłaszcza w innych sektorach gospodarki morskiej:</vt:lpstr>
      <vt:lpstr>Wspieranie i wykorzystywanie atutów środowiska naturalnego na obszarach rybackich, w tym operacji na rzecz łagodzenia zmiany klimatu:</vt:lpstr>
      <vt:lpstr>Promowanie dobrostanu społecznego i dziedzictwa kulturowego na obszarach rybackich, w tym morskiego dziedzictwa kulturowego:</vt:lpstr>
      <vt:lpstr> Powierzenie społecznościom rybackim ważniejszej roli w rozwoju lokalnym i zarządzaniu lokalnymi zasobami rybołówstwa i działalnością morską, tworzenie partnerstw między naukowcami a rybakami </vt:lpstr>
      <vt:lpstr>PRIORYTET 4. Zatrudnienie i spójność terytorialna na obszarach rybackich </vt:lpstr>
      <vt:lpstr> Obszar kwalifikujący się do wsparcia - wybór obszarów zależnych od rybactwa</vt:lpstr>
      <vt:lpstr>Obszar kwalifikujący się do wsparcia - wybór obszarów zależnych od rybactwa</vt:lpstr>
      <vt:lpstr>Procedura i harmonogram wyboru lokalnych strategii rozwoju  </vt:lpstr>
      <vt:lpstr>Kryteria dostępu i wyboru lokalnych strategii rozwoju </vt:lpstr>
      <vt:lpstr>Koszty bieżące funkcjonowania LGD/LSR i animacji  </vt:lpstr>
      <vt:lpstr>Proponowane ZASADY REALIZACJI CLLD</vt:lpstr>
      <vt:lpstr>Minimalne zadania LGD</vt:lpstr>
      <vt:lpstr>Minimalne zadania LGD</vt:lpstr>
      <vt:lpstr>Slajd 21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</dc:title>
  <dc:creator>Szymon Marciniak</dc:creator>
  <cp:lastModifiedBy>JP</cp:lastModifiedBy>
  <cp:revision>240</cp:revision>
  <dcterms:created xsi:type="dcterms:W3CDTF">2012-08-13T09:03:08Z</dcterms:created>
  <dcterms:modified xsi:type="dcterms:W3CDTF">2013-06-25T07:17:24Z</dcterms:modified>
</cp:coreProperties>
</file>