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56" r:id="rId2"/>
  </p:sldMasterIdLst>
  <p:notesMasterIdLst>
    <p:notesMasterId r:id="rId26"/>
  </p:notesMasterIdLst>
  <p:sldIdLst>
    <p:sldId id="283" r:id="rId3"/>
    <p:sldId id="263" r:id="rId4"/>
    <p:sldId id="271" r:id="rId5"/>
    <p:sldId id="275" r:id="rId6"/>
    <p:sldId id="276" r:id="rId7"/>
    <p:sldId id="267" r:id="rId8"/>
    <p:sldId id="268" r:id="rId9"/>
    <p:sldId id="269" r:id="rId10"/>
    <p:sldId id="273" r:id="rId11"/>
    <p:sldId id="272" r:id="rId12"/>
    <p:sldId id="270" r:id="rId13"/>
    <p:sldId id="282" r:id="rId14"/>
    <p:sldId id="286" r:id="rId15"/>
    <p:sldId id="287" r:id="rId16"/>
    <p:sldId id="274" r:id="rId17"/>
    <p:sldId id="278" r:id="rId18"/>
    <p:sldId id="279" r:id="rId19"/>
    <p:sldId id="277" r:id="rId20"/>
    <p:sldId id="280" r:id="rId21"/>
    <p:sldId id="285" r:id="rId22"/>
    <p:sldId id="288" r:id="rId23"/>
    <p:sldId id="281" r:id="rId24"/>
    <p:sldId id="260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6" autoAdjust="0"/>
  </p:normalViewPr>
  <p:slideViewPr>
    <p:cSldViewPr>
      <p:cViewPr>
        <p:scale>
          <a:sx n="70" d="100"/>
          <a:sy n="70" d="100"/>
        </p:scale>
        <p:origin x="-51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0F536-7190-4B64-8C66-D022C45E51C9}" type="datetimeFigureOut">
              <a:rPr lang="pl-PL" smtClean="0"/>
              <a:t>2012-09-14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59336-5351-43BE-8A79-6F58C514C3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3344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59336-5351-43BE-8A79-6F58C514C35F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0423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DFE3-3CA0-4125-AAE8-29E53CD8AE4A}" type="datetimeFigureOut">
              <a:rPr lang="pl-PL" smtClean="0"/>
              <a:pPr/>
              <a:t>2012-09-14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E3CD-B04B-4081-8BE9-5B7A409E0A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DFE3-3CA0-4125-AAE8-29E53CD8AE4A}" type="datetimeFigureOut">
              <a:rPr lang="pl-PL" smtClean="0"/>
              <a:pPr/>
              <a:t>2012-09-14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E3CD-B04B-4081-8BE9-5B7A409E0A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DFE3-3CA0-4125-AAE8-29E53CD8AE4A}" type="datetimeFigureOut">
              <a:rPr lang="pl-PL" smtClean="0"/>
              <a:pPr/>
              <a:t>2012-09-14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E3CD-B04B-4081-8BE9-5B7A409E0A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DFE3-3CA0-4125-AAE8-29E53CD8AE4A}" type="datetimeFigureOut">
              <a:rPr lang="pl-PL" smtClean="0">
                <a:solidFill>
                  <a:srgbClr val="073E87"/>
                </a:solidFill>
              </a:rPr>
              <a:pPr/>
              <a:t>2012-09-14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95E3CD-B04B-4081-8BE9-5B7A409E0A4B}" type="slidenum">
              <a:rPr lang="pl-PL" smtClean="0">
                <a:solidFill>
                  <a:srgbClr val="073E87"/>
                </a:solidFill>
              </a:rPr>
              <a:pPr/>
              <a:t>‹#›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DFE3-3CA0-4125-AAE8-29E53CD8AE4A}" type="datetimeFigureOut">
              <a:rPr lang="pl-PL" smtClean="0">
                <a:solidFill>
                  <a:srgbClr val="073E87"/>
                </a:solidFill>
              </a:rPr>
              <a:pPr/>
              <a:t>2012-09-14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E3CD-B04B-4081-8BE9-5B7A409E0A4B}" type="slidenum">
              <a:rPr lang="pl-PL" smtClean="0">
                <a:solidFill>
                  <a:srgbClr val="073E87"/>
                </a:solidFill>
              </a:rPr>
              <a:pPr/>
              <a:t>‹#›</a:t>
            </a:fld>
            <a:endParaRPr lang="pl-PL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DFE3-3CA0-4125-AAE8-29E53CD8AE4A}" type="datetimeFigureOut">
              <a:rPr lang="pl-PL" smtClean="0">
                <a:solidFill>
                  <a:srgbClr val="073E87"/>
                </a:solidFill>
              </a:rPr>
              <a:pPr/>
              <a:t>2012-09-14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E3CD-B04B-4081-8BE9-5B7A409E0A4B}" type="slidenum">
              <a:rPr lang="pl-PL" smtClean="0">
                <a:solidFill>
                  <a:srgbClr val="073E87"/>
                </a:solidFill>
              </a:rPr>
              <a:pPr/>
              <a:t>‹#›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DFE3-3CA0-4125-AAE8-29E53CD8AE4A}" type="datetimeFigureOut">
              <a:rPr lang="pl-PL" smtClean="0">
                <a:solidFill>
                  <a:srgbClr val="073E87"/>
                </a:solidFill>
              </a:rPr>
              <a:pPr/>
              <a:t>2012-09-14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E3CD-B04B-4081-8BE9-5B7A409E0A4B}" type="slidenum">
              <a:rPr lang="pl-PL" smtClean="0">
                <a:solidFill>
                  <a:srgbClr val="073E87"/>
                </a:solidFill>
              </a:rPr>
              <a:pPr/>
              <a:t>‹#›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DFE3-3CA0-4125-AAE8-29E53CD8AE4A}" type="datetimeFigureOut">
              <a:rPr lang="pl-PL" smtClean="0">
                <a:solidFill>
                  <a:srgbClr val="073E87"/>
                </a:solidFill>
              </a:rPr>
              <a:pPr/>
              <a:t>2012-09-14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E3CD-B04B-4081-8BE9-5B7A409E0A4B}" type="slidenum">
              <a:rPr lang="pl-PL" smtClean="0">
                <a:solidFill>
                  <a:srgbClr val="073E87"/>
                </a:solidFill>
              </a:rPr>
              <a:pPr/>
              <a:t>‹#›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DFE3-3CA0-4125-AAE8-29E53CD8AE4A}" type="datetimeFigureOut">
              <a:rPr lang="pl-PL" smtClean="0">
                <a:solidFill>
                  <a:srgbClr val="073E87"/>
                </a:solidFill>
              </a:rPr>
              <a:pPr/>
              <a:t>2012-09-14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E3CD-B04B-4081-8BE9-5B7A409E0A4B}" type="slidenum">
              <a:rPr lang="pl-PL" smtClean="0">
                <a:solidFill>
                  <a:srgbClr val="073E87"/>
                </a:solidFill>
              </a:rPr>
              <a:pPr/>
              <a:t>‹#›</a:t>
            </a:fld>
            <a:endParaRPr lang="pl-PL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DFE3-3CA0-4125-AAE8-29E53CD8AE4A}" type="datetimeFigureOut">
              <a:rPr lang="pl-PL" smtClean="0">
                <a:solidFill>
                  <a:srgbClr val="073E87"/>
                </a:solidFill>
              </a:rPr>
              <a:pPr/>
              <a:t>2012-09-14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E3CD-B04B-4081-8BE9-5B7A409E0A4B}" type="slidenum">
              <a:rPr lang="pl-PL" smtClean="0">
                <a:solidFill>
                  <a:srgbClr val="073E87"/>
                </a:solidFill>
              </a:rPr>
              <a:pPr/>
              <a:t>‹#›</a:t>
            </a:fld>
            <a:endParaRPr lang="pl-PL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DFE3-3CA0-4125-AAE8-29E53CD8AE4A}" type="datetimeFigureOut">
              <a:rPr lang="pl-PL" smtClean="0">
                <a:solidFill>
                  <a:srgbClr val="073E87"/>
                </a:solidFill>
              </a:rPr>
              <a:pPr/>
              <a:t>2012-09-14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E3CD-B04B-4081-8BE9-5B7A409E0A4B}" type="slidenum">
              <a:rPr lang="pl-PL" smtClean="0">
                <a:solidFill>
                  <a:srgbClr val="073E87"/>
                </a:solidFill>
              </a:rPr>
              <a:pPr/>
              <a:t>‹#›</a:t>
            </a:fld>
            <a:endParaRPr lang="pl-PL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DFE3-3CA0-4125-AAE8-29E53CD8AE4A}" type="datetimeFigureOut">
              <a:rPr lang="pl-PL" smtClean="0"/>
              <a:pPr/>
              <a:t>2012-09-14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E3CD-B04B-4081-8BE9-5B7A409E0A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DFE3-3CA0-4125-AAE8-29E53CD8AE4A}" type="datetimeFigureOut">
              <a:rPr lang="pl-PL" smtClean="0">
                <a:solidFill>
                  <a:srgbClr val="073E87"/>
                </a:solidFill>
              </a:rPr>
              <a:pPr/>
              <a:t>2012-09-14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E3CD-B04B-4081-8BE9-5B7A409E0A4B}" type="slidenum">
              <a:rPr lang="pl-PL" smtClean="0">
                <a:solidFill>
                  <a:srgbClr val="073E87"/>
                </a:solidFill>
              </a:rPr>
              <a:pPr/>
              <a:t>‹#›</a:t>
            </a:fld>
            <a:endParaRPr lang="pl-PL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DFE3-3CA0-4125-AAE8-29E53CD8AE4A}" type="datetimeFigureOut">
              <a:rPr lang="pl-PL" smtClean="0">
                <a:solidFill>
                  <a:srgbClr val="073E87"/>
                </a:solidFill>
              </a:rPr>
              <a:pPr/>
              <a:t>2012-09-14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E3CD-B04B-4081-8BE9-5B7A409E0A4B}" type="slidenum">
              <a:rPr lang="pl-PL" smtClean="0">
                <a:solidFill>
                  <a:srgbClr val="073E87"/>
                </a:solidFill>
              </a:rPr>
              <a:pPr/>
              <a:t>‹#›</a:t>
            </a:fld>
            <a:endParaRPr lang="pl-PL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DFE3-3CA0-4125-AAE8-29E53CD8AE4A}" type="datetimeFigureOut">
              <a:rPr lang="pl-PL" smtClean="0">
                <a:solidFill>
                  <a:srgbClr val="073E87"/>
                </a:solidFill>
              </a:rPr>
              <a:pPr/>
              <a:t>2012-09-14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E3CD-B04B-4081-8BE9-5B7A409E0A4B}" type="slidenum">
              <a:rPr lang="pl-PL" smtClean="0">
                <a:solidFill>
                  <a:srgbClr val="073E87"/>
                </a:solidFill>
              </a:rPr>
              <a:pPr/>
              <a:t>‹#›</a:t>
            </a:fld>
            <a:endParaRPr lang="pl-PL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DFE3-3CA0-4125-AAE8-29E53CD8AE4A}" type="datetimeFigureOut">
              <a:rPr lang="pl-PL" smtClean="0"/>
              <a:pPr/>
              <a:t>2012-09-14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E3CD-B04B-4081-8BE9-5B7A409E0A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DFE3-3CA0-4125-AAE8-29E53CD8AE4A}" type="datetimeFigureOut">
              <a:rPr lang="pl-PL" smtClean="0"/>
              <a:pPr/>
              <a:t>2012-09-14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E3CD-B04B-4081-8BE9-5B7A409E0A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DFE3-3CA0-4125-AAE8-29E53CD8AE4A}" type="datetimeFigureOut">
              <a:rPr lang="pl-PL" smtClean="0"/>
              <a:pPr/>
              <a:t>2012-09-14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E3CD-B04B-4081-8BE9-5B7A409E0A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DFE3-3CA0-4125-AAE8-29E53CD8AE4A}" type="datetimeFigureOut">
              <a:rPr lang="pl-PL" smtClean="0"/>
              <a:pPr/>
              <a:t>2012-09-14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E3CD-B04B-4081-8BE9-5B7A409E0A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DFE3-3CA0-4125-AAE8-29E53CD8AE4A}" type="datetimeFigureOut">
              <a:rPr lang="pl-PL" smtClean="0"/>
              <a:pPr/>
              <a:t>2012-09-14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E3CD-B04B-4081-8BE9-5B7A409E0A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DFE3-3CA0-4125-AAE8-29E53CD8AE4A}" type="datetimeFigureOut">
              <a:rPr lang="pl-PL" smtClean="0"/>
              <a:pPr/>
              <a:t>2012-09-14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E3CD-B04B-4081-8BE9-5B7A409E0A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DFE3-3CA0-4125-AAE8-29E53CD8AE4A}" type="datetimeFigureOut">
              <a:rPr lang="pl-PL" smtClean="0"/>
              <a:pPr/>
              <a:t>2012-09-14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3695E3CD-B04B-4081-8BE9-5B7A409E0A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EDDDFE3-3CA0-4125-AAE8-29E53CD8AE4A}" type="datetimeFigureOut">
              <a:rPr lang="pl-PL" smtClean="0"/>
              <a:pPr/>
              <a:t>2012-09-14</a:t>
            </a:fld>
            <a:endParaRPr lang="pl-P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695E3CD-B04B-4081-8BE9-5B7A409E0A4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EDDDFE3-3CA0-4125-AAE8-29E53CD8AE4A}" type="datetimeFigureOut">
              <a:rPr lang="pl-PL" smtClean="0"/>
              <a:pPr/>
              <a:t>2012-09-14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695E3CD-B04B-4081-8BE9-5B7A409E0A4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lgr.szczecinek.pl/images/galerie/2012-01-12/wybrane/IMG_0344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Sieć Zach. LGR\Logotypy\logo-jpg - SIE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10" y="694600"/>
            <a:ext cx="1414046" cy="43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ocuments\Sieć Zach. LGR\Logotypy\Logo MLG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11" y="317958"/>
            <a:ext cx="1024745" cy="113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ser\Documents\Sieć Zach. LGR\Logotypy\LOGO KLGR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3004"/>
            <a:ext cx="892460" cy="135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User\Documents\Sieć Zach. LGR\Logotypy\Logo_LGRZale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8888"/>
            <a:ext cx="947169" cy="125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User\Documents\Sieć Zach. LGR\Logotypy\logo_lgr-Partnerstwo Draw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6438"/>
            <a:ext cx="1164482" cy="89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240" y="464844"/>
            <a:ext cx="1018784" cy="74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4080"/>
            <a:ext cx="1182978" cy="88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rostokąt 10"/>
          <p:cNvSpPr/>
          <p:nvPr/>
        </p:nvSpPr>
        <p:spPr>
          <a:xfrm>
            <a:off x="395536" y="2260286"/>
            <a:ext cx="8248741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ZACHODNIOPOMORSKA SIEĆ </a:t>
            </a:r>
          </a:p>
          <a:p>
            <a:pPr algn="ctr"/>
            <a:r>
              <a:rPr lang="pl-PL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LOKALNYCH GRUP RYBACKICH</a:t>
            </a:r>
            <a:r>
              <a:rPr lang="pl-PL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9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ZSLGR</a:t>
            </a:r>
            <a:endParaRPr lang="pl-PL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Obraz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83" y="6010034"/>
            <a:ext cx="863285" cy="58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az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922" y="6010034"/>
            <a:ext cx="561975" cy="5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ole tekstowe 13"/>
          <p:cNvSpPr txBox="1"/>
          <p:nvPr/>
        </p:nvSpPr>
        <p:spPr>
          <a:xfrm>
            <a:off x="1474980" y="4956412"/>
            <a:ext cx="6510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Borne Sulinowo</a:t>
            </a:r>
            <a:r>
              <a:rPr lang="pl-PL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 – 14 września </a:t>
            </a:r>
            <a:r>
              <a:rPr lang="pl-PL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r>
              <a:rPr lang="pl-PL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l-PL" dirty="0" smtClean="0">
                <a:solidFill>
                  <a:srgbClr val="C00000"/>
                </a:solidFill>
              </a:rPr>
              <a:t>.</a:t>
            </a:r>
            <a:endParaRPr lang="pl-P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65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18764" y="332655"/>
            <a:ext cx="91450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ACHODNIOPOMORSKA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IEĆ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OKALNYCH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RUP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YBACKICH</a:t>
            </a:r>
            <a:r>
              <a:rPr lang="pl-PL" sz="10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5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67544" y="908720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Sekretariat 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Zachodniopomorskiej Sieci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LGR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907680"/>
              </p:ext>
            </p:extLst>
          </p:nvPr>
        </p:nvGraphicFramePr>
        <p:xfrm>
          <a:off x="251520" y="1700810"/>
          <a:ext cx="8640959" cy="45716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3693"/>
                <a:gridCol w="3142167"/>
                <a:gridCol w="4975099"/>
              </a:tblGrid>
              <a:tr h="864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L.P.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4" marR="638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Imię i Nazwisko Członka </a:t>
                      </a:r>
                      <a:r>
                        <a:rPr lang="pl-PL" sz="1400" dirty="0" smtClean="0">
                          <a:effectLst/>
                        </a:rPr>
                        <a:t>Sekretariatu </a:t>
                      </a:r>
                      <a:r>
                        <a:rPr lang="pl-PL" sz="1400" dirty="0">
                          <a:effectLst/>
                        </a:rPr>
                        <a:t>Zach. Sieci LGR</a:t>
                      </a:r>
                      <a:endParaRPr lang="pl-P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4" marR="638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Reprezentant Grupy LGR</a:t>
                      </a:r>
                      <a:endParaRPr lang="pl-P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4" marR="63894" marT="0" marB="0" anchor="ctr"/>
                </a:tc>
              </a:tr>
              <a:tr h="510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1.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4" marR="638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Dariusz </a:t>
                      </a:r>
                      <a:r>
                        <a:rPr lang="pl-PL" sz="2000" dirty="0" err="1">
                          <a:effectLst/>
                        </a:rPr>
                        <a:t>Siubdzia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4" marR="638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Dyrektor Biura LGR ”Partnerstwo Drawy” </a:t>
                      </a:r>
                      <a:r>
                        <a:rPr lang="pl-PL" sz="1600" dirty="0" smtClean="0">
                          <a:effectLst/>
                        </a:rPr>
                        <a:t>w </a:t>
                      </a:r>
                      <a:r>
                        <a:rPr lang="pl-PL" sz="1600" dirty="0">
                          <a:effectLst/>
                        </a:rPr>
                        <a:t>Szczecinku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4" marR="63894" marT="0" marB="0" anchor="ctr"/>
                </a:tc>
              </a:tr>
              <a:tr h="510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2.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4" marR="638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Beata Mieszkowska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4" marR="638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600" dirty="0">
                          <a:effectLst/>
                        </a:rPr>
                        <a:t>Kierownik Biura KLGR – Kołobrzeska Lokalna Grupa Rybacka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4" marR="63894" marT="0" marB="0" anchor="ctr"/>
                </a:tc>
              </a:tr>
              <a:tr h="510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3.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4" marR="638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Marcin Matyja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4" marR="638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 Vice-Prezes Zarządu LGR </a:t>
                      </a:r>
                      <a:r>
                        <a:rPr lang="pl-PL" sz="1600" dirty="0">
                          <a:effectLst/>
                        </a:rPr>
                        <a:t>„Partnerstwo Jezior” </a:t>
                      </a:r>
                      <a:r>
                        <a:rPr lang="pl-PL" sz="1600" dirty="0" smtClean="0">
                          <a:effectLst/>
                        </a:rPr>
                        <a:t>w </a:t>
                      </a:r>
                      <a:r>
                        <a:rPr lang="pl-PL" sz="1600" dirty="0">
                          <a:effectLst/>
                        </a:rPr>
                        <a:t>Choszcznie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4" marR="63894" marT="0" marB="0" anchor="ctr"/>
                </a:tc>
              </a:tr>
              <a:tr h="510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4.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4" marR="638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Andrzej Szczodry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4" marR="638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Kierownik Biura LGR „Zalew Szczeciński” - Świnoujście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4" marR="63894" marT="0" marB="0" anchor="ctr"/>
                </a:tc>
              </a:tr>
              <a:tr h="510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5.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4" marR="638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Bogusław Adamów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4" marR="638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600" dirty="0">
                          <a:effectLst/>
                        </a:rPr>
                        <a:t>Dyrektor Biura MLGR - Mieleńska Lokalna Grupa Rybacka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4" marR="63894" marT="0" marB="0" anchor="ctr"/>
                </a:tc>
              </a:tr>
              <a:tr h="510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6.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4" marR="638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Elżbieta Wojdowska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4" marR="638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Kierownik Biura LGR - Stowarzyszenia "Sieja" </a:t>
                      </a:r>
                      <a:endParaRPr lang="pl-PL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w </a:t>
                      </a:r>
                      <a:r>
                        <a:rPr lang="pl-PL" sz="1600" dirty="0">
                          <a:effectLst/>
                        </a:rPr>
                        <a:t>Marianowie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4" marR="63894" marT="0" marB="0" anchor="ctr"/>
                </a:tc>
              </a:tr>
              <a:tr h="510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7.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4" marR="638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Sławomir Herman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4" marR="638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600" dirty="0">
                          <a:effectLst/>
                        </a:rPr>
                        <a:t>Dyrektor Biura DLGR - Darłowska Lokalna Grupa Rybacka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4" marR="6389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69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18764" y="332655"/>
            <a:ext cx="91450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ACHODNIOPOMORSKA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IEĆ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OKALNYCH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RUP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YBACKICH</a:t>
            </a:r>
            <a:r>
              <a:rPr lang="pl-PL" sz="10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5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947152"/>
            <a:ext cx="91450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l-PL" sz="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Harmonogram Przewodnictwa Zachodniopomorskiej                       </a:t>
            </a:r>
          </a:p>
          <a:p>
            <a:pPr algn="ctr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Sieci Lokalnych Grup Rybackich:</a:t>
            </a:r>
          </a:p>
          <a:p>
            <a:endParaRPr lang="pl-PL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  1. LGR „Partnerstwo Drawy” Szczecinek    od 01.03.2012r. - do 31.08.2012r.</a:t>
            </a:r>
          </a:p>
          <a:p>
            <a:endParaRPr lang="pl-PL" sz="105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  2. KLGR Kołobrzeg                                      od 01.09.2012r. - do 28.02.2013r.</a:t>
            </a:r>
          </a:p>
          <a:p>
            <a:endParaRPr lang="pl-PL" sz="105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  3. LGR „Partnerstwo Jezior” Choszczno     od 01.03.2013r. - do 31.08.2013r.</a:t>
            </a:r>
          </a:p>
          <a:p>
            <a:endParaRPr lang="pl-PL" sz="105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  4. LGR „Zalew Szczeciński” Świnoujście    od 01.09.2013r. - do 28.02.2014r.</a:t>
            </a:r>
          </a:p>
          <a:p>
            <a:endParaRPr lang="pl-PL" sz="105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  5. MLGR Sarbinowo                                    od 01.03.2014r. - do 31.08.2014r.</a:t>
            </a:r>
          </a:p>
          <a:p>
            <a:endParaRPr lang="pl-PL" sz="105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  6. Stowarzyszenie „Sieja” Marianowo         od 01.09.2014r. - do 28.02.2015r.</a:t>
            </a:r>
          </a:p>
          <a:p>
            <a:endParaRPr lang="pl-PL" sz="105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  7. DLGR Darłowo                                        od 01.03.2015r. - do 31.08.2015r.</a:t>
            </a:r>
          </a:p>
          <a:p>
            <a:pPr algn="ctr"/>
            <a:endParaRPr lang="pl-PL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10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18764" y="332655"/>
            <a:ext cx="91450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ACHODNIOPOMORSKA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IEĆ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OKALNYCH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RUP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YBACKICH</a:t>
            </a:r>
            <a:r>
              <a:rPr lang="pl-PL" sz="10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5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95536" y="947152"/>
            <a:ext cx="842493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l-PL" sz="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l-PL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95536" y="1582341"/>
            <a:ext cx="820891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Cele główne Sieci LGR zdefiniowano jako: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podnoszenie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wiedzy i umiejętności;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wymiana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doświadczeń;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lobbowanie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ważnych rozwiązań dotyczących rozwoju obszarów rybackich, w tym zrównoważonego rozwoju Gmin objętych działaniem LSROR opracowanych dla poszczególnych Grup;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promocja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programu operacyjnego RYBY 2007-2013;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nawiązywanie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, rozwijanie i podtrzymywanie współpracy regionalnej, krajowej i międzynarodowej.</a:t>
            </a:r>
          </a:p>
        </p:txBody>
      </p:sp>
    </p:spTree>
    <p:extLst>
      <p:ext uri="{BB962C8B-B14F-4D97-AF65-F5344CB8AC3E}">
        <p14:creationId xmlns:p14="http://schemas.microsoft.com/office/powerpoint/2010/main" val="260873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18764" y="270044"/>
            <a:ext cx="91450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ACHODNIOPOMORSKA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IEĆ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OKALNYCH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RUP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YBACKICH</a:t>
            </a:r>
            <a:r>
              <a:rPr lang="pl-PL" sz="10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5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95535" y="764704"/>
            <a:ext cx="842493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1-3 marca Konferencja w Mielnie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endParaRPr lang="pl-PL" sz="2400" dirty="0"/>
          </a:p>
          <a:p>
            <a:pPr algn="ctr"/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l-PL" sz="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l-PL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Users\User\Pictures\Mielno 1-3.03.2012\DSC005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00" y="1268760"/>
            <a:ext cx="7992888" cy="534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0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3314" name="Picture 2" descr="C:\Users\User\Pictures\Mielno 1-3.03.2012\IMG_0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782363" cy="585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-40943" y="188640"/>
            <a:ext cx="91450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ACHODNIOPOMORSKA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IEĆ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OKALNYCH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RUP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YBACKICH</a:t>
            </a:r>
            <a:r>
              <a:rPr lang="pl-PL" sz="10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5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135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18764" y="332655"/>
            <a:ext cx="91450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ACHODNIOPOMORSKA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IEĆ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OKALNYCH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RUP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YBACKICH</a:t>
            </a:r>
            <a:r>
              <a:rPr lang="pl-PL" sz="10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5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95536" y="947152"/>
            <a:ext cx="8424935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Spotkania organizacyjne w sprawie tworzenia Krajowej Sieci Lokalnych Grup Rybackich</a:t>
            </a:r>
          </a:p>
          <a:p>
            <a:pPr algn="ctr"/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endParaRPr lang="pl-PL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9 </a:t>
            </a:r>
            <a:r>
              <a:rPr lang="pl-PL" sz="2000" b="1" dirty="0">
                <a:latin typeface="Arial" pitchFamily="34" charset="0"/>
                <a:cs typeface="Arial" pitchFamily="34" charset="0"/>
              </a:rPr>
              <a:t>marca 2012r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l-PL" sz="2000" b="1" dirty="0">
                <a:latin typeface="Arial" pitchFamily="34" charset="0"/>
                <a:cs typeface="Arial" pitchFamily="34" charset="0"/>
              </a:rPr>
              <a:t>w Warszawie, w siedzibie Kancelarii Prezydenta RP odbyło się spotkanie organizacyjne przedstawicieli lokalnych grup rybackich działających na terenie Polski. </a:t>
            </a:r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Spotkanie </a:t>
            </a:r>
            <a:r>
              <a:rPr lang="pl-PL" sz="2000" b="1" dirty="0">
                <a:latin typeface="Arial" pitchFamily="34" charset="0"/>
                <a:cs typeface="Arial" pitchFamily="34" charset="0"/>
              </a:rPr>
              <a:t>poświęcone było tematowi tworzenia Krajowej Sieci Lokalnych Grup Rybackich.</a:t>
            </a:r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l-PL" sz="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l-PL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078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18764" y="332655"/>
            <a:ext cx="91450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ACHODNIOPOMORSKA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IEĆ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OKALNYCH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RUP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YBACKICH</a:t>
            </a:r>
            <a:r>
              <a:rPr lang="pl-PL" sz="10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5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51520" y="947152"/>
            <a:ext cx="856895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Ponadregionalna 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konferencja lokalnych grup rybackich w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Strzelinku k. Ustki</a:t>
            </a:r>
          </a:p>
          <a:p>
            <a:pPr algn="ctr"/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12-13 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marca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2012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Podpisany został List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intencyjny w sprawie tworzenia Krajowej Sieci Lokalnych Grup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Rybackich</a:t>
            </a:r>
          </a:p>
          <a:p>
            <a:pPr algn="ctr"/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l-PL" sz="2400" dirty="0">
                <a:latin typeface="Arial" pitchFamily="34" charset="0"/>
                <a:cs typeface="Arial" pitchFamily="34" charset="0"/>
              </a:rPr>
              <a:t>Konferencja była poświęcona m.in. zagadnieniom związanym z budową procesu tzw. „sieciowania” lokalnych grup rybackich działających na terenie Polski, wymianie doświadczeń i dobrych praktyk pomiędzy Grupami LGR z zakresu wdrażania LSROR oraz roli i miejscu lokalnych grup rybackich w kolejnym okresie programowania obejmującym lata 2014-2020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l-PL" sz="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l-PL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734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18764" y="332655"/>
            <a:ext cx="91450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ACHODNIOPOMORSKA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IEĆ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OKALNYCH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RUP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YBACKICH</a:t>
            </a:r>
            <a:r>
              <a:rPr lang="pl-PL" sz="10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5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User\Pictures\Ustka 12-13.03.2012 - Kopia\Ustka od Beaty z Kołobrzegu 14.02.2012\100_82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447" y="896063"/>
            <a:ext cx="6557265" cy="491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Pictures\Ustka 12-13.03.2012 - Kopia\Ustka od Beaty z Kołobrzegu 14.02.2012\100_82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8" y="2852299"/>
            <a:ext cx="5052903" cy="378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5413203" y="6037322"/>
            <a:ext cx="3672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12-13 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marca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2012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67168" y="1305259"/>
            <a:ext cx="25264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Strzelinko </a:t>
            </a:r>
          </a:p>
          <a:p>
            <a:pPr algn="ctr"/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k. Ustki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2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291540"/>
            <a:ext cx="91450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ACHODNIOPOMORSKA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IEĆ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OKALNYCH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RUP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YBACKICH</a:t>
            </a:r>
            <a:r>
              <a:rPr lang="pl-PL" sz="10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5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52028" y="836712"/>
            <a:ext cx="8640960" cy="5209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Zebranie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Zarządu Zachodniopomorskiej Sieci LGR</a:t>
            </a:r>
          </a:p>
          <a:p>
            <a:pPr algn="ctr"/>
            <a:endParaRPr lang="pl-PL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l-PL" sz="2000" dirty="0">
                <a:latin typeface="Arial" pitchFamily="34" charset="0"/>
                <a:cs typeface="Arial" pitchFamily="34" charset="0"/>
              </a:rPr>
              <a:t>30 marca 2012r. w Urzędzie Marszałkowskim w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Szczecinie odbyło się Zebranie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Zarządu Zachodniopomorskiej Sieci LGR, któremu przewodniczył Prezydent Sieci Ryszard </a:t>
            </a:r>
            <a:r>
              <a:rPr lang="pl-PL" sz="2000" dirty="0" err="1">
                <a:latin typeface="Arial" pitchFamily="34" charset="0"/>
                <a:cs typeface="Arial" pitchFamily="34" charset="0"/>
              </a:rPr>
              <a:t>Jasionas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 z LGR ”Partnerstwo Drawy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”.</a:t>
            </a:r>
          </a:p>
          <a:p>
            <a:endParaRPr lang="pl-PL" sz="1050" dirty="0">
              <a:latin typeface="Arial" pitchFamily="34" charset="0"/>
              <a:cs typeface="Arial" pitchFamily="34" charset="0"/>
            </a:endParaRPr>
          </a:p>
          <a:p>
            <a:r>
              <a:rPr lang="pl-PL" sz="2000" dirty="0">
                <a:latin typeface="Arial" pitchFamily="34" charset="0"/>
                <a:cs typeface="Arial" pitchFamily="34" charset="0"/>
              </a:rPr>
              <a:t>Celem spotkania było omówienie dotychczasowej i przyszłej współpracy grup rybackich z województwa zachodniopomorskiego, zajęcie stanowiska w sprawie tzw. „resztówek”, czyli środków uwolnionych w wyniku przeprowadzonych przez LGR-y konkursów naboru Wniosków o Dofinansowanie, stanowisko w sprawie budowy wspólnej reprezentacji obszarów zależnych od rybactwa w formie Konwentu Krajowego Lokalnych Grup Rybackich oraz sposobu reprezentatywności poszczególnych LGR . </a:t>
            </a: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endParaRPr lang="pl-PL" sz="1050" dirty="0">
              <a:latin typeface="Arial" pitchFamily="34" charset="0"/>
              <a:cs typeface="Arial" pitchFamily="34" charset="0"/>
            </a:endParaRPr>
          </a:p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Przyjęto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reprezentatywność LGR w ten sposób, że wagę głosów i ilość delegatów określa się na podstawie wielkości budżetu LGR. Efektem spotkania było podjęcie trzech uchwał dotyczących w/w tematów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l-PL" sz="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l-PL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460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18764" y="332655"/>
            <a:ext cx="91450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ACHODNIOPOMORSKA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IEĆ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OKALNYCH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RUP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YBACKICH</a:t>
            </a:r>
            <a:r>
              <a:rPr lang="pl-PL" sz="10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5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947152"/>
            <a:ext cx="9126252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25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maja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2012r. </a:t>
            </a:r>
          </a:p>
          <a:p>
            <a:pPr algn="ct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osiedzenie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Zarządu Zachodniopomorskiej Sieci Lokalnych Grup Rybackich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 Marianowie</a:t>
            </a:r>
          </a:p>
          <a:p>
            <a:pPr algn="ctr"/>
            <a:endParaRPr lang="pl-PL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l-PL" sz="2400" dirty="0">
                <a:latin typeface="Arial" pitchFamily="34" charset="0"/>
                <a:cs typeface="Arial" pitchFamily="34" charset="0"/>
              </a:rPr>
              <a:t>Podczas spotkania podjęto uchwały w sprawie: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P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rzyjęcia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zmian w Regulaminie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Zachodniopomorskiej Sieci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LGR;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P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owołania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funkcji wiceprezydenta Zachodniopomorskiej Sieci LGR;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P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rzyjęcia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zmian w składzie osobowym Zarządu i Sekretariatu Zachodniopomorskiej Sieci LGR;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P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orozumienia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w sprawie Konwentu Polskich Lokalnych Grup Rybackich;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P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rzyjęcia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stanowiska Zachodniopomorskiej Sieci LGR w sprawie przyszłości programu operacyjnego RYBY w okresie programowania 2014-2020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l-PL" sz="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41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42267" y="156721"/>
            <a:ext cx="91450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ACHODNIOPOMORSKA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IEĆ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OKALNYCH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RUP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YBACKICH</a:t>
            </a:r>
            <a:r>
              <a:rPr lang="pl-PL" sz="10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5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268688" y="1037683"/>
            <a:ext cx="4572508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Luboradza </a:t>
            </a:r>
          </a:p>
          <a:p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28 listopada 2011r. </a:t>
            </a:r>
          </a:p>
          <a:p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IST INTENCYJNY </a:t>
            </a:r>
          </a:p>
          <a:p>
            <a:endParaRPr lang="pl-PL" sz="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l-PL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4" descr="C:\Users\User\Pictures\luboradza\DSC048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30542"/>
            <a:ext cx="4868257" cy="305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User\Pictures\luboradza\DSC04707 - Kop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88" y="2996952"/>
            <a:ext cx="5762678" cy="365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85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66646" y="332655"/>
            <a:ext cx="91450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ACHODNIOPOMORSKA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IEĆ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OKALNYCH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RUP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YBACKICH</a:t>
            </a:r>
            <a:r>
              <a:rPr lang="pl-PL" sz="10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5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23528" y="1556792"/>
            <a:ext cx="835292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 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czerwca b.r.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 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Szczecinie odbyło się kolejne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pracowite spotkanie 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Zachodniopomorskiej Sieci Lokalnych Grup Rybackich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2800" dirty="0" smtClean="0">
                <a:latin typeface="Arial" pitchFamily="34" charset="0"/>
                <a:cs typeface="Arial" pitchFamily="34" charset="0"/>
              </a:rPr>
              <a:t>Na posiedzeniu omówiono tematykę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projektów współpracy w ramach środka 4.2 PO-RYBY 2007-2013 - w tym m.in. planowana impreza pn. "Jarmark Jakubowy" w dniach 20-22.07.b.r. w Szczecinie</a:t>
            </a:r>
          </a:p>
          <a:p>
            <a:pPr algn="ctr"/>
            <a:endPara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10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18764" y="332655"/>
            <a:ext cx="91450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ACHODNIOPOMORSKA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IEĆ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OKALNYCH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RUP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YBACKICH</a:t>
            </a:r>
            <a:r>
              <a:rPr lang="pl-PL" sz="10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5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23528" y="947152"/>
            <a:ext cx="8640959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czerwca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2012r. w Szczecin.</a:t>
            </a:r>
          </a:p>
          <a:p>
            <a:pPr algn="ctr"/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Uczestnicy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spotkania rozważali możliwości realizacji wspólnych projektów w oparciu o współpracę z Zachodniopomorskim Uniwersytetem Technologicznym, Stowarzyszeniem Zachodniopomorskie Zrzeszenie Ludowe Zespoły Sportowe czy ogólnopolską organizacją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ze Szczecina, promującą naturalną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i zdrową żywność</a:t>
            </a: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pl-PL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pl-PL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l-PL" sz="2400" dirty="0">
                <a:latin typeface="Arial" pitchFamily="34" charset="0"/>
                <a:cs typeface="Arial" pitchFamily="34" charset="0"/>
              </a:rPr>
              <a:t>Obok tematyki związanej z projektami współpracy w ramach środka 4.2 Grupy LGR zwróciły uwagę na nierozstrzygnięty wciąż problem w zakresie środków finansowych pozostałych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  w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wyniku ogłoszonych i przeprowadzonych konkursów naboru Wniosków o Dofinansowanie (</a:t>
            </a:r>
            <a:r>
              <a:rPr lang="pl-PL" sz="2400" dirty="0" err="1">
                <a:latin typeface="Arial" pitchFamily="34" charset="0"/>
                <a:cs typeface="Arial" pitchFamily="34" charset="0"/>
              </a:rPr>
              <a:t>WoD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), czyli tzw. ”resztówek”.</a:t>
            </a:r>
          </a:p>
          <a:p>
            <a:pPr algn="ctr"/>
            <a:endParaRPr lang="pl-P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61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18764" y="332655"/>
            <a:ext cx="91450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ACHODNIOPOMORSKA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IEĆ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OKALNYCH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RUP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YBACKICH</a:t>
            </a:r>
            <a:r>
              <a:rPr lang="pl-PL" sz="10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5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79512" y="947152"/>
            <a:ext cx="8784976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Podczas pierwszej Prezydencji Zachodniopomorskiej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Sieci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LGR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Podjęto 22 uchwały;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Opracowano regulamin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Zachodniopomorskiej Sieci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LGR;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Wybrano władze ZSLGR –Zarząd i Sekretariat;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Przyjęto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harmonogram przewodnictwa Zachodniopomorskiej Sieci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LGR;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Uczestniczono w spotkaniach w sprawie utworzenia Konwentu Krajowego LGR;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Wypracowano i przedstawiono wspólne stanowisko w sprawie „resztówek”;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04 września b.r.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na spotkaniu w siedzibie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Mieleńskiej Lokalnej Grupy Rybackiej w Sarbinowie 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wybrano Nowe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władze Zarządu Zachodniopomorskiej Sieci Lokalnych Grup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Rybackich.</a:t>
            </a:r>
          </a:p>
          <a:p>
            <a:pPr algn="ctr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l-PL" sz="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l-PL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441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57630" y="1844824"/>
            <a:ext cx="82487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/>
              <a:t>Dziękuję za uwagę!</a:t>
            </a:r>
          </a:p>
          <a:p>
            <a:pPr algn="ctr"/>
            <a:endParaRPr lang="pl-PL" sz="3600" b="1" dirty="0"/>
          </a:p>
          <a:p>
            <a:pPr algn="ctr"/>
            <a:r>
              <a:rPr lang="pl-PL" sz="2400" b="1" dirty="0" smtClean="0"/>
              <a:t>Teresa Finkiewicz  LGR „Partnerstwo Drawy” Szczecinek</a:t>
            </a:r>
          </a:p>
          <a:p>
            <a:pPr algn="ctr"/>
            <a:endParaRPr lang="pl-PL" sz="1600" b="1" dirty="0"/>
          </a:p>
          <a:p>
            <a:pPr algn="ctr"/>
            <a:r>
              <a:rPr lang="pl-PL" sz="3200" dirty="0">
                <a:solidFill>
                  <a:srgbClr val="FF0000"/>
                </a:solidFill>
              </a:rPr>
              <a:t>www.lgr.szczecinek.pl</a:t>
            </a:r>
          </a:p>
          <a:p>
            <a:pPr algn="ctr"/>
            <a:endParaRPr lang="pl-PL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395854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30085" y="2171184"/>
            <a:ext cx="8640960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latin typeface="Arial" pitchFamily="34" charset="0"/>
                <a:cs typeface="Arial" pitchFamily="34" charset="0"/>
              </a:rPr>
              <a:t>28 listopada 2011r. p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odpisany został List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Intencyjny dotyczący powołania Zachodniopomorskiej Sieci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LGR. </a:t>
            </a:r>
            <a:endParaRPr lang="pl-PL" sz="105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sz="11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2000" dirty="0" smtClean="0">
                <a:latin typeface="Arial" pitchFamily="34" charset="0"/>
                <a:cs typeface="Arial" pitchFamily="34" charset="0"/>
              </a:rPr>
              <a:t>W Luboradzy Przedstawiciele 7 Grup wyrazili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zamiar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rozszerzenia               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i wzmocnienia istniejących już kontaktów pomiędzy Lokalnymi Grupami Rybackimi w województwie zachodniopomorskim poprzez utworzenie Zachodniopomorskiej Sieci Lokalnych Grup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Rybackich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w celu ich wzajemnego rozwoju oraz wspólnych korzyści takich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jak: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Łączenie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organizacji zaangażowanych w rozwój obszarów zależnych od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rybactwa;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Ułatwianie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wymiany doświadczeń i wspieranie oceny polityki wobec obszarów zależnych od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rybactwa;</a:t>
            </a:r>
            <a:endParaRPr lang="pl-PL" sz="20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Zapewnienie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przepływu informacji na poziomie lokalnym,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krajowym         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i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europejskim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-18764" y="332655"/>
            <a:ext cx="91450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ACHODNIOPOMORSKA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IEĆ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OKALNYCH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RUP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YBACKICH</a:t>
            </a:r>
            <a:r>
              <a:rPr lang="pl-PL" sz="10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5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716393" y="947152"/>
            <a:ext cx="76683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IST INTENCYJNY </a:t>
            </a:r>
          </a:p>
          <a:p>
            <a:pPr algn="ctr"/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Luboradza 28 listopada 2011r. </a:t>
            </a:r>
            <a:endParaRPr lang="pl-PL" sz="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l-PL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178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18764" y="332655"/>
            <a:ext cx="91450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ACHODNIOPOMORSKA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IEĆ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OKALNYCH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RUP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YBACKICH</a:t>
            </a:r>
            <a:r>
              <a:rPr lang="pl-PL" sz="10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5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716393" y="947152"/>
            <a:ext cx="766834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l-PL" sz="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l-PL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Obraz 1" descr="C:\Users\User\Pictures\Grupy LGR w Zachodniopomorskiem   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3" y="947152"/>
            <a:ext cx="7967326" cy="566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53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18764" y="332655"/>
            <a:ext cx="91450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ACHODNIOPOMORSKA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IEĆ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OKALNYCH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RUP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YBACKICH</a:t>
            </a:r>
            <a:r>
              <a:rPr lang="pl-PL" sz="10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5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716393" y="947152"/>
            <a:ext cx="766834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l-PL" sz="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l-PL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79512" y="1997838"/>
            <a:ext cx="8964487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latin typeface="Arial" pitchFamily="34" charset="0"/>
                <a:cs typeface="Arial" pitchFamily="34" charset="0"/>
              </a:rPr>
              <a:t>Grupy LGR z terenu 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Województwa Zachodniopomorskiego : </a:t>
            </a:r>
          </a:p>
          <a:p>
            <a:endParaRPr lang="pl-PL" sz="24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obejmują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obszar: 11 021,27 km2, co stanowi 48,14 % powierzchni Województwa Zachodniopomorskiego; </a:t>
            </a: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skupiają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łącznie: 494 136 mieszkańców; </a:t>
            </a: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dysponują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łącznym budżetem w kwocie: 196 411 933,67 PLN;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obejmują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49 gmin - wiejskich, miejskich i miejsko-wiejskich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579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18764" y="256225"/>
            <a:ext cx="91450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ACHODNIOPOMORSKA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IEĆ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OKALNYCH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RUP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YBACKICH</a:t>
            </a:r>
            <a:r>
              <a:rPr lang="pl-PL" sz="10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5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23528" y="1268760"/>
            <a:ext cx="8602108" cy="4270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 stycznia 2012r. Zachodniopomorska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Sieć Lokalnych Grup Rybackich rozpoczęła działalność </a:t>
            </a:r>
            <a:endPara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l-PL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l-PL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l-PL" sz="2400" dirty="0" smtClean="0"/>
              <a:t>W Urzędzie Marszałkowskim w </a:t>
            </a:r>
            <a:r>
              <a:rPr lang="pl-PL" sz="2400" dirty="0"/>
              <a:t>Szczecinie </a:t>
            </a:r>
            <a:r>
              <a:rPr lang="pl-PL" sz="2400" dirty="0" smtClean="0"/>
              <a:t>odbyło </a:t>
            </a:r>
            <a:r>
              <a:rPr lang="pl-PL" sz="2400" dirty="0"/>
              <a:t>się spotkanie przedstawicieli Lokalnych Grup Rybackich z terenu Województwa Zachodniopomorskiego dotyczące funkcjonowania Zachodniopomorskiej Sieci LGR</a:t>
            </a:r>
            <a:r>
              <a:rPr lang="pl-PL" sz="2400" dirty="0" smtClean="0"/>
              <a:t>.</a:t>
            </a:r>
            <a:endParaRPr lang="pl-PL" sz="1050" dirty="0" smtClean="0"/>
          </a:p>
          <a:p>
            <a:endParaRPr lang="pl-PL" sz="1000" dirty="0"/>
          </a:p>
          <a:p>
            <a:r>
              <a:rPr lang="pl-PL" sz="2400" dirty="0">
                <a:latin typeface="Arial" pitchFamily="34" charset="0"/>
                <a:cs typeface="Arial" pitchFamily="34" charset="0"/>
              </a:rPr>
              <a:t>Na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spotkaniu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delegacje wszystkich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Zachodniopomorskich Lokalnych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Grup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Rybackich potwierdzili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powstanie Zachodniopomorskiej Sieci Lokalnych Grup Rybackich. </a:t>
            </a: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endParaRPr lang="pl-PL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67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18764" y="256225"/>
            <a:ext cx="91450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ACHODNIOPOMORSKA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IEĆ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OKALNYCH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RUP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YBACKICH</a:t>
            </a:r>
            <a:r>
              <a:rPr lang="pl-PL" sz="10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5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79512" y="933333"/>
            <a:ext cx="8746124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W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czasie spotkania przyjęto tzw. „mapę drogową” dotyczącą dalszych ustaleń i prac w zakresie Sieci LGR. Omówiono m.in. projekt Regulaminu Sieci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LGR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oraz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debatowano nad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przyszłymi projektami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współpracy w ramach Sieci LGR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l-PL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Poruszano też tematy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związane z bieżącym stanem wdrażania osi priorytetowej 4 programu operacyjnego RYBY 2007-2013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					        na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terenie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województwa 					        zachodniopomorskiego. 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             					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	zachodniopomorskiego. </a:t>
            </a:r>
          </a:p>
          <a:p>
            <a:endParaRPr lang="pl-PL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igplus_3311a1bb53097537009070e93db65cb7_img0000" descr="http://www.lgr.szczecinek.pl/cache/preview/0926334bb23ca20d61a51df94fa3d39b.JPG">
            <a:hlinkClick r:id="rId2" tooltip="&quot;Zachodniopomorska Sieć Lokalnych Grup Rybackich rozpoczęła działalność !!!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3573016"/>
            <a:ext cx="487691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23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18764" y="332655"/>
            <a:ext cx="91450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ACHODNIOPOMORSKA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IEĆ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OKALNYCH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RUP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YBACKICH</a:t>
            </a:r>
            <a:r>
              <a:rPr lang="pl-PL" sz="10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5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67544" y="908720"/>
            <a:ext cx="849694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 lutego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2012r. </a:t>
            </a:r>
          </a:p>
          <a:p>
            <a:pPr algn="ctr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Zarząd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Zachodniopomorskiej Sieci LGR wybrany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pl-PL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spotkaniu ZSLGR w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siedzibie Kołobrzeskiej Lokalnej Grupy Rybackiej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dokonano wyboru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Zarządu Sieci LGR,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przyjęto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Regulaminu Sieci LGR i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ustalono prezydencję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Sieci. </a:t>
            </a:r>
            <a:endParaRPr lang="pl-PL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pl-PL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Zgodnie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 ustaleniami w skład Zarządu Sieci LGR wchodzą dwie osoby delegowane z każdej Grupy. </a:t>
            </a:r>
            <a:endParaRPr lang="pl-PL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pl-PL" sz="10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Uczestnicy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spotkania podjęli uchwały w sprawie ustalenia przewodnictwa Sieci LGR sprawowanego przez poszczególne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Grupy w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formie 6-miesięcznej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prezydencji.</a:t>
            </a:r>
          </a:p>
          <a:p>
            <a:endParaRPr lang="pl-PL" sz="10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Pierwsze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przewodnictwo w Sieci LGR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powierzono Lokalnej Grupie Rybackiej „Partnerstwo Drawy”,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pierwszym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Prezydentem Zachodniopomorskiej Sieci LGR został Ryszard </a:t>
            </a:r>
            <a:r>
              <a:rPr lang="pl-P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Jasionas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15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1016" y="225589"/>
            <a:ext cx="91450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ACHODNIOPOMORSKA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IEĆ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OKALNYCH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RUP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YBACKICH</a:t>
            </a:r>
            <a:r>
              <a:rPr lang="pl-PL" sz="10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5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23020" y="699160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Zarząd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Zachodniopomorskiej Sieci LGR wybrany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pl-PL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651891"/>
              </p:ext>
            </p:extLst>
          </p:nvPr>
        </p:nvGraphicFramePr>
        <p:xfrm>
          <a:off x="208899" y="1412776"/>
          <a:ext cx="8688425" cy="44262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550"/>
                <a:gridCol w="2856415"/>
                <a:gridCol w="5549460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600" dirty="0">
                          <a:effectLst/>
                        </a:rPr>
                        <a:t>L.P.</a:t>
                      </a:r>
                      <a:endParaRPr lang="pl-PL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84" marR="31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Imię i Nazwisko Członka Zarządu Sieci LGR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84" marR="31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Reprezentant Grupy LGR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84" marR="31084" marT="0" marB="0" anchor="ctr"/>
                </a:tc>
              </a:tr>
              <a:tr h="48678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84" marR="31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dirty="0">
                          <a:effectLst/>
                        </a:rPr>
                        <a:t>Ryszard </a:t>
                      </a:r>
                      <a:r>
                        <a:rPr lang="pl-PL" sz="2400" dirty="0" err="1">
                          <a:effectLst/>
                        </a:rPr>
                        <a:t>Jasionas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84" marR="310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Sekretarz Zarządu LGR ”Partnerstwo </a:t>
                      </a:r>
                      <a:r>
                        <a:rPr lang="pl-PL" sz="1600" dirty="0" smtClean="0">
                          <a:effectLst/>
                        </a:rPr>
                        <a:t>Drawy”</a:t>
                      </a:r>
                      <a:r>
                        <a:rPr lang="pl-PL" sz="1600" baseline="0" dirty="0" smtClean="0">
                          <a:effectLst/>
                        </a:rPr>
                        <a:t> </a:t>
                      </a:r>
                      <a:r>
                        <a:rPr lang="pl-PL" sz="1600" dirty="0" smtClean="0">
                          <a:effectLst/>
                        </a:rPr>
                        <a:t>w </a:t>
                      </a:r>
                      <a:r>
                        <a:rPr lang="pl-PL" sz="1600" dirty="0">
                          <a:effectLst/>
                        </a:rPr>
                        <a:t>Szczecinku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84" marR="31084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84" marR="31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dirty="0">
                          <a:effectLst/>
                        </a:rPr>
                        <a:t>Piotr Szczygielski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84" marR="310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600" dirty="0">
                          <a:effectLst/>
                        </a:rPr>
                        <a:t>Członek Zarządu KLGR - Kołobrzeska Lokalna Grupa Rybacka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84" marR="31084" marT="0" marB="0" anchor="ctr"/>
                </a:tc>
              </a:tr>
              <a:tr h="54798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84" marR="31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Irmina</a:t>
                      </a:r>
                      <a:r>
                        <a:rPr lang="pl-PL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Olejnik-Czerwonka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84" marR="310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Dyrektor Biura LGR „Partnerstwo Jezior” </a:t>
                      </a:r>
                      <a:r>
                        <a:rPr lang="pl-PL" sz="1600" dirty="0" smtClean="0">
                          <a:effectLst/>
                        </a:rPr>
                        <a:t>w </a:t>
                      </a:r>
                      <a:r>
                        <a:rPr lang="pl-PL" sz="1600" dirty="0">
                          <a:effectLst/>
                        </a:rPr>
                        <a:t>Choszcznie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84" marR="31084" marT="0" marB="0" anchor="ctr"/>
                </a:tc>
              </a:tr>
              <a:tr h="52309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84" marR="31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Ryszard Mróz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84" marR="310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Prezes Zarządu LGR „Zalew Szczeciński” - Świnoujście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84" marR="31084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84" marR="31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Krzysztof </a:t>
                      </a:r>
                      <a:r>
                        <a:rPr lang="pl-PL" sz="2400" dirty="0" err="1">
                          <a:effectLst/>
                        </a:rPr>
                        <a:t>Szpakiewicz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84" marR="310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600" dirty="0">
                          <a:effectLst/>
                        </a:rPr>
                        <a:t>Prezes Zarządu MLGR - Mieleńska Lokalna Grupa Rybacka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84" marR="31084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84" marR="31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Elżbieta </a:t>
                      </a:r>
                      <a:r>
                        <a:rPr lang="pl-PL" sz="2400" dirty="0" err="1">
                          <a:effectLst/>
                        </a:rPr>
                        <a:t>Rink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84" marR="310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Prezes Zarządu LGR - Stowarzyszenia "</a:t>
                      </a:r>
                      <a:r>
                        <a:rPr lang="pl-PL" sz="1600" dirty="0" smtClean="0">
                          <a:effectLst/>
                        </a:rPr>
                        <a:t>Sieja„ w </a:t>
                      </a:r>
                      <a:r>
                        <a:rPr lang="pl-PL" sz="1600" dirty="0">
                          <a:effectLst/>
                        </a:rPr>
                        <a:t>Marianowie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84" marR="31084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84" marR="31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Wojciech Stefanowski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84" marR="310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600" dirty="0">
                          <a:effectLst/>
                        </a:rPr>
                        <a:t>Vice-Prezes Zarządu DLGR - Darłowska Lokalna Grupa Rybacka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84" marR="3108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563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ierownictwo">
  <a:themeElements>
    <a:clrScheme name="Kierownictw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Kierownictw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ierownictw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</TotalTime>
  <Words>1261</Words>
  <Application>Microsoft Office PowerPoint</Application>
  <PresentationFormat>Pokaz na ekranie (4:3)</PresentationFormat>
  <Paragraphs>215</Paragraphs>
  <Slides>23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23</vt:i4>
      </vt:variant>
    </vt:vector>
  </HeadingPairs>
  <TitlesOfParts>
    <vt:vector size="25" baseType="lpstr">
      <vt:lpstr>Deluxe</vt:lpstr>
      <vt:lpstr>Kierownictwo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Nowy</dc:creator>
  <cp:lastModifiedBy>Teresa Finkiewicz</cp:lastModifiedBy>
  <cp:revision>71</cp:revision>
  <dcterms:created xsi:type="dcterms:W3CDTF">2011-09-17T15:57:45Z</dcterms:created>
  <dcterms:modified xsi:type="dcterms:W3CDTF">2012-09-14T08:31:14Z</dcterms:modified>
</cp:coreProperties>
</file>